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grandir Medium" charset="1" panose="00000600000000000000"/>
      <p:regular r:id="rId16"/>
    </p:embeddedFont>
    <p:embeddedFont>
      <p:font typeface="Canva Sans" charset="1" panose="020B0503030501040103"/>
      <p:regular r:id="rId17"/>
    </p:embeddedFont>
    <p:embeddedFont>
      <p:font typeface="Agrandir Medium Italics" charset="1" panose="00000600000000000000"/>
      <p:regular r:id="rId18"/>
    </p:embeddedFont>
    <p:embeddedFont>
      <p:font typeface="Agrandir" charset="1" panose="00000500000000000000"/>
      <p:regular r:id="rId19"/>
    </p:embeddedFont>
    <p:embeddedFont>
      <p:font typeface="Montserrat Medium Italics"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Freeform 2" id="2"/>
          <p:cNvSpPr/>
          <p:nvPr/>
        </p:nvSpPr>
        <p:spPr>
          <a:xfrm flipH="false" flipV="false" rot="0">
            <a:off x="13121632" y="-1095279"/>
            <a:ext cx="2832552" cy="2588549"/>
          </a:xfrm>
          <a:custGeom>
            <a:avLst/>
            <a:gdLst/>
            <a:ahLst/>
            <a:cxnLst/>
            <a:rect r="r" b="b" t="t" l="l"/>
            <a:pathLst>
              <a:path h="2588549" w="2832552">
                <a:moveTo>
                  <a:pt x="0" y="0"/>
                </a:moveTo>
                <a:lnTo>
                  <a:pt x="2832552" y="0"/>
                </a:lnTo>
                <a:lnTo>
                  <a:pt x="2832552" y="2588550"/>
                </a:lnTo>
                <a:lnTo>
                  <a:pt x="0" y="2588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26407" y="-1095279"/>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5143500"/>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030548" y="-1559569"/>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648111" y="832599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036878" y="3305630"/>
            <a:ext cx="3065578" cy="2711086"/>
          </a:xfrm>
          <a:custGeom>
            <a:avLst/>
            <a:gdLst/>
            <a:ahLst/>
            <a:cxnLst/>
            <a:rect r="r" b="b" t="t" l="l"/>
            <a:pathLst>
              <a:path h="2711086" w="3065578">
                <a:moveTo>
                  <a:pt x="0" y="0"/>
                </a:moveTo>
                <a:lnTo>
                  <a:pt x="3065578" y="0"/>
                </a:lnTo>
                <a:lnTo>
                  <a:pt x="3065578" y="2711086"/>
                </a:lnTo>
                <a:lnTo>
                  <a:pt x="0" y="2711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89588" y="7842067"/>
            <a:ext cx="2882762" cy="3283660"/>
          </a:xfrm>
          <a:custGeom>
            <a:avLst/>
            <a:gdLst/>
            <a:ahLst/>
            <a:cxnLst/>
            <a:rect r="r" b="b" t="t" l="l"/>
            <a:pathLst>
              <a:path h="3283660" w="2882762">
                <a:moveTo>
                  <a:pt x="0" y="0"/>
                </a:moveTo>
                <a:lnTo>
                  <a:pt x="2882762" y="0"/>
                </a:lnTo>
                <a:lnTo>
                  <a:pt x="2882762" y="3283660"/>
                </a:lnTo>
                <a:lnTo>
                  <a:pt x="0" y="32836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7394585" y="8325994"/>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93677" y="-944466"/>
            <a:ext cx="2379176" cy="3224668"/>
          </a:xfrm>
          <a:custGeom>
            <a:avLst/>
            <a:gdLst/>
            <a:ahLst/>
            <a:cxnLst/>
            <a:rect r="r" b="b" t="t" l="l"/>
            <a:pathLst>
              <a:path h="3224668" w="2379176">
                <a:moveTo>
                  <a:pt x="0" y="0"/>
                </a:moveTo>
                <a:lnTo>
                  <a:pt x="2379176" y="0"/>
                </a:lnTo>
                <a:lnTo>
                  <a:pt x="2379176" y="3224668"/>
                </a:lnTo>
                <a:lnTo>
                  <a:pt x="0" y="32246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246368" y="9034110"/>
            <a:ext cx="2377452" cy="1867427"/>
          </a:xfrm>
          <a:custGeom>
            <a:avLst/>
            <a:gdLst/>
            <a:ahLst/>
            <a:cxnLst/>
            <a:rect r="r" b="b" t="t" l="l"/>
            <a:pathLst>
              <a:path h="1867427" w="2377452">
                <a:moveTo>
                  <a:pt x="0" y="0"/>
                </a:moveTo>
                <a:lnTo>
                  <a:pt x="2377452" y="0"/>
                </a:lnTo>
                <a:lnTo>
                  <a:pt x="2377452" y="1867427"/>
                </a:lnTo>
                <a:lnTo>
                  <a:pt x="0" y="186742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7566801" y="2054896"/>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2032490">
            <a:off x="5243458" y="-2747371"/>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7273814" y="9258300"/>
            <a:ext cx="4302387" cy="4075647"/>
          </a:xfrm>
          <a:custGeom>
            <a:avLst/>
            <a:gdLst/>
            <a:ahLst/>
            <a:cxnLst/>
            <a:rect r="r" b="b" t="t" l="l"/>
            <a:pathLst>
              <a:path h="4075647" w="4302387">
                <a:moveTo>
                  <a:pt x="0" y="0"/>
                </a:moveTo>
                <a:lnTo>
                  <a:pt x="4302386" y="0"/>
                </a:lnTo>
                <a:lnTo>
                  <a:pt x="4302386" y="4075647"/>
                </a:lnTo>
                <a:lnTo>
                  <a:pt x="0" y="407564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7187811" y="0"/>
            <a:ext cx="3740372" cy="3605219"/>
          </a:xfrm>
          <a:custGeom>
            <a:avLst/>
            <a:gdLst/>
            <a:ahLst/>
            <a:cxnLst/>
            <a:rect r="r" b="b" t="t" l="l"/>
            <a:pathLst>
              <a:path h="3605219" w="3740372">
                <a:moveTo>
                  <a:pt x="0" y="0"/>
                </a:moveTo>
                <a:lnTo>
                  <a:pt x="3740373" y="0"/>
                </a:lnTo>
                <a:lnTo>
                  <a:pt x="3740373" y="3605219"/>
                </a:lnTo>
                <a:lnTo>
                  <a:pt x="0" y="3605219"/>
                </a:lnTo>
                <a:lnTo>
                  <a:pt x="0" y="0"/>
                </a:lnTo>
                <a:close/>
              </a:path>
            </a:pathLst>
          </a:custGeom>
          <a:blipFill>
            <a:blip r:embed="rId28"/>
            <a:stretch>
              <a:fillRect l="0" t="0" r="0" b="-1517"/>
            </a:stretch>
          </a:blipFill>
        </p:spPr>
      </p:sp>
      <p:sp>
        <p:nvSpPr>
          <p:cNvPr name="TextBox 16" id="16"/>
          <p:cNvSpPr txBox="true"/>
          <p:nvPr/>
        </p:nvSpPr>
        <p:spPr>
          <a:xfrm rot="0">
            <a:off x="1189588" y="4350228"/>
            <a:ext cx="16402950" cy="4450800"/>
          </a:xfrm>
          <a:prstGeom prst="rect">
            <a:avLst/>
          </a:prstGeom>
        </p:spPr>
        <p:txBody>
          <a:bodyPr anchor="t" rtlCol="false" tIns="0" lIns="0" bIns="0" rIns="0">
            <a:spAutoFit/>
          </a:bodyPr>
          <a:lstStyle/>
          <a:p>
            <a:pPr algn="ctr">
              <a:lnSpc>
                <a:spcPts val="3276"/>
              </a:lnSpc>
            </a:pPr>
            <a:r>
              <a:rPr lang="en-US" b="true" sz="2899" spc="-101">
                <a:solidFill>
                  <a:srgbClr val="FFF6F6"/>
                </a:solidFill>
                <a:latin typeface="Agrandir Medium"/>
                <a:ea typeface="Agrandir Medium"/>
                <a:cs typeface="Agrandir Medium"/>
                <a:sym typeface="Agrandir Medium"/>
              </a:rPr>
              <a:t>Analyzing Market Trends, Workforce Dynamics, and Customer Loyalty for Growth in a Hardware </a:t>
            </a:r>
          </a:p>
          <a:p>
            <a:pPr algn="ctr">
              <a:lnSpc>
                <a:spcPts val="3276"/>
              </a:lnSpc>
            </a:pPr>
            <a:r>
              <a:rPr lang="en-US" b="true" sz="2899" spc="-101">
                <a:solidFill>
                  <a:srgbClr val="FFF6F6"/>
                </a:solidFill>
                <a:latin typeface="Agrandir Medium"/>
                <a:ea typeface="Agrandir Medium"/>
                <a:cs typeface="Agrandir Medium"/>
                <a:sym typeface="Agrandir Medium"/>
              </a:rPr>
              <a:t>and Electronics Retail Business </a:t>
            </a:r>
          </a:p>
          <a:p>
            <a:pPr algn="ctr">
              <a:lnSpc>
                <a:spcPts val="3276"/>
              </a:lnSpc>
            </a:pPr>
          </a:p>
          <a:p>
            <a:pPr algn="ctr">
              <a:lnSpc>
                <a:spcPts val="3276"/>
              </a:lnSpc>
            </a:pPr>
            <a:r>
              <a:rPr lang="en-US" b="true" sz="2899" spc="-101">
                <a:solidFill>
                  <a:srgbClr val="FFF6F6"/>
                </a:solidFill>
                <a:latin typeface="Agrandir Medium"/>
                <a:ea typeface="Agrandir Medium"/>
                <a:cs typeface="Agrandir Medium"/>
                <a:sym typeface="Agrandir Medium"/>
              </a:rPr>
              <a:t> BDM capstone Project </a:t>
            </a:r>
          </a:p>
          <a:p>
            <a:pPr algn="ctr">
              <a:lnSpc>
                <a:spcPts val="3276"/>
              </a:lnSpc>
            </a:pPr>
          </a:p>
          <a:p>
            <a:pPr algn="ctr">
              <a:lnSpc>
                <a:spcPts val="3276"/>
              </a:lnSpc>
            </a:pPr>
            <a:r>
              <a:rPr lang="en-US" b="true" sz="2899" spc="-101">
                <a:solidFill>
                  <a:srgbClr val="FFF6F6"/>
                </a:solidFill>
                <a:latin typeface="Agrandir Medium"/>
                <a:ea typeface="Agrandir Medium"/>
                <a:cs typeface="Agrandir Medium"/>
                <a:sym typeface="Agrandir Medium"/>
              </a:rPr>
              <a:t>      Submitted by</a:t>
            </a:r>
          </a:p>
          <a:p>
            <a:pPr algn="ctr">
              <a:lnSpc>
                <a:spcPts val="3276"/>
              </a:lnSpc>
            </a:pPr>
          </a:p>
          <a:p>
            <a:pPr algn="ctr">
              <a:lnSpc>
                <a:spcPts val="3276"/>
              </a:lnSpc>
            </a:pPr>
            <a:r>
              <a:rPr lang="en-US" b="true" sz="2899" spc="-101">
                <a:solidFill>
                  <a:srgbClr val="FFF6F6"/>
                </a:solidFill>
                <a:latin typeface="Agrandir Medium"/>
                <a:ea typeface="Agrandir Medium"/>
                <a:cs typeface="Agrandir Medium"/>
                <a:sym typeface="Agrandir Medium"/>
              </a:rPr>
              <a:t>    Name:Aaditya Dattaraj Sawant</a:t>
            </a:r>
          </a:p>
          <a:p>
            <a:pPr algn="ctr">
              <a:lnSpc>
                <a:spcPts val="3276"/>
              </a:lnSpc>
            </a:pPr>
            <a:r>
              <a:rPr lang="en-US" b="true" sz="2899" spc="-101">
                <a:solidFill>
                  <a:srgbClr val="FFF6F6"/>
                </a:solidFill>
                <a:latin typeface="Agrandir Medium"/>
                <a:ea typeface="Agrandir Medium"/>
                <a:cs typeface="Agrandir Medium"/>
                <a:sym typeface="Agrandir Medium"/>
              </a:rPr>
              <a:t>    </a:t>
            </a:r>
          </a:p>
          <a:p>
            <a:pPr algn="ctr">
              <a:lnSpc>
                <a:spcPts val="3276"/>
              </a:lnSpc>
            </a:pPr>
            <a:r>
              <a:rPr lang="en-US" b="true" sz="2899" spc="-101">
                <a:solidFill>
                  <a:srgbClr val="FFF6F6"/>
                </a:solidFill>
                <a:latin typeface="Agrandir Medium"/>
                <a:ea typeface="Agrandir Medium"/>
                <a:cs typeface="Agrandir Medium"/>
                <a:sym typeface="Agrandir Medium"/>
              </a:rPr>
              <a:t>     Roll number:23f3001416(DS)</a:t>
            </a:r>
          </a:p>
          <a:p>
            <a:pPr algn="ctr">
              <a:lnSpc>
                <a:spcPts val="2233"/>
              </a:lnSpc>
              <a:spcBef>
                <a:spcPct val="0"/>
              </a:spcBef>
            </a:pPr>
          </a:p>
        </p:txBody>
      </p:sp>
      <p:sp>
        <p:nvSpPr>
          <p:cNvPr name="TextBox 17" id="17"/>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88782"/>
        </a:solidFill>
      </p:bgPr>
    </p:bg>
    <p:spTree>
      <p:nvGrpSpPr>
        <p:cNvPr id="1" name=""/>
        <p:cNvGrpSpPr/>
        <p:nvPr/>
      </p:nvGrpSpPr>
      <p:grpSpPr>
        <a:xfrm>
          <a:off x="0" y="0"/>
          <a:ext cx="0" cy="0"/>
          <a:chOff x="0" y="0"/>
          <a:chExt cx="0" cy="0"/>
        </a:xfrm>
      </p:grpSpPr>
      <p:grpSp>
        <p:nvGrpSpPr>
          <p:cNvPr name="Group 2" id="2"/>
          <p:cNvGrpSpPr/>
          <p:nvPr/>
        </p:nvGrpSpPr>
        <p:grpSpPr>
          <a:xfrm rot="0">
            <a:off x="-1309551" y="-812902"/>
            <a:ext cx="11605544" cy="11912803"/>
            <a:chOff x="0" y="0"/>
            <a:chExt cx="3056604" cy="3137528"/>
          </a:xfrm>
        </p:grpSpPr>
        <p:sp>
          <p:nvSpPr>
            <p:cNvPr name="Freeform 3" id="3"/>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E28581"/>
            </a:solidFill>
          </p:spPr>
        </p:sp>
        <p:sp>
          <p:nvSpPr>
            <p:cNvPr name="TextBox 4" id="4"/>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1045083"/>
            <a:ext cx="18288000" cy="6857619"/>
          </a:xfrm>
          <a:prstGeom prst="rect">
            <a:avLst/>
          </a:prstGeom>
        </p:spPr>
        <p:txBody>
          <a:bodyPr anchor="t" rtlCol="false" tIns="0" lIns="0" bIns="0" rIns="0">
            <a:spAutoFit/>
          </a:bodyPr>
          <a:lstStyle/>
          <a:p>
            <a:pPr algn="l">
              <a:lnSpc>
                <a:spcPts val="2372"/>
              </a:lnSpc>
            </a:pPr>
            <a:r>
              <a:rPr lang="en-US" sz="2100" spc="-73" b="true">
                <a:solidFill>
                  <a:srgbClr val="FFFFFF"/>
                </a:solidFill>
                <a:latin typeface="Agrandir Medium"/>
                <a:ea typeface="Agrandir Medium"/>
                <a:cs typeface="Agrandir Medium"/>
                <a:sym typeface="Agrandir Medium"/>
              </a:rPr>
              <a:t>Project Impact</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Developed a robust, validated forecasting model for Mahavir Enterprise (average RMSE = 7.28 on 2024 data), enabling Mr. Vijay Singh Rajput to plan 2025 sales and inventory with high accuracy.</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Identified a decisive market shift:</a:t>
            </a:r>
          </a:p>
          <a:p>
            <a:pPr algn="l" marL="906780" indent="-302260" lvl="2">
              <a:lnSpc>
                <a:spcPts val="2372"/>
              </a:lnSpc>
              <a:buFont typeface="Arial"/>
              <a:buChar char="⚬"/>
            </a:pPr>
            <a:r>
              <a:rPr lang="en-US" b="true" sz="2100" spc="-73">
                <a:solidFill>
                  <a:srgbClr val="FFFFFF"/>
                </a:solidFill>
                <a:latin typeface="Agrandir Medium"/>
                <a:ea typeface="Agrandir Medium"/>
                <a:cs typeface="Agrandir Medium"/>
                <a:sym typeface="Agrandir Medium"/>
              </a:rPr>
              <a:t>Old product sales (bulbs, manual switches, switch fans, doorbells) projected to decline by ~35% from 2024 to 2025.</a:t>
            </a:r>
          </a:p>
          <a:p>
            <a:pPr algn="l" marL="906780" indent="-302260" lvl="2">
              <a:lnSpc>
                <a:spcPts val="2372"/>
              </a:lnSpc>
              <a:buFont typeface="Arial"/>
              <a:buChar char="⚬"/>
            </a:pPr>
            <a:r>
              <a:rPr lang="en-US" b="true" sz="2100" spc="-73">
                <a:solidFill>
                  <a:srgbClr val="FFFFFF"/>
                </a:solidFill>
                <a:latin typeface="Agrandir Medium"/>
                <a:ea typeface="Agrandir Medium"/>
                <a:cs typeface="Agrandir Medium"/>
                <a:sym typeface="Agrandir Medium"/>
              </a:rPr>
              <a:t>Modern product sales (LEDs, smart switches, remote fans, video doorbells) forecasted to increase by ~27% in the same period.</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B2C sales are growing faster than B2B (13.6% vs 10.3%), highlighting the need for Mahavir Enterprise to strengthen retail and digital marketing efforts.</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Enabled data-driven actions for Mahavir Enterprise:</a:t>
            </a:r>
          </a:p>
          <a:p>
            <a:pPr algn="l" marL="906780" indent="-302260" lvl="2">
              <a:lnSpc>
                <a:spcPts val="2372"/>
              </a:lnSpc>
              <a:buFont typeface="Arial"/>
              <a:buChar char="⚬"/>
            </a:pPr>
            <a:r>
              <a:rPr lang="en-US" b="true" sz="2100" spc="-73">
                <a:solidFill>
                  <a:srgbClr val="FFFFFF"/>
                </a:solidFill>
                <a:latin typeface="Agrandir Medium"/>
                <a:ea typeface="Agrandir Medium"/>
                <a:cs typeface="Agrandir Medium"/>
                <a:sym typeface="Agrandir Medium"/>
              </a:rPr>
              <a:t>Reduce traditional stock by 30%, increase LED/smart switch inventory by 25–30%, and maintain only 5–10% stock for phased-out products.</a:t>
            </a:r>
          </a:p>
          <a:p>
            <a:pPr algn="l" marL="906780" indent="-302260" lvl="2">
              <a:lnSpc>
                <a:spcPts val="2372"/>
              </a:lnSpc>
              <a:buFont typeface="Arial"/>
              <a:buChar char="⚬"/>
            </a:pPr>
            <a:r>
              <a:rPr lang="en-US" b="true" sz="2100" spc="-73">
                <a:solidFill>
                  <a:srgbClr val="FFFFFF"/>
                </a:solidFill>
                <a:latin typeface="Agrandir Medium"/>
                <a:ea typeface="Agrandir Medium"/>
                <a:cs typeface="Agrandir Medium"/>
                <a:sym typeface="Agrandir Medium"/>
              </a:rPr>
              <a:t>Proactively plan for festival-season demand, using historical Q3/Q4 data to set higher inventory thresholds for LEDs and remote fans.</a:t>
            </a:r>
          </a:p>
          <a:p>
            <a:pPr algn="l" marL="906780" indent="-302260" lvl="2">
              <a:lnSpc>
                <a:spcPts val="2372"/>
              </a:lnSpc>
              <a:buFont typeface="Arial"/>
              <a:buChar char="⚬"/>
            </a:pPr>
            <a:r>
              <a:rPr lang="en-US" b="true" sz="2100" spc="-73">
                <a:solidFill>
                  <a:srgbClr val="FFFFFF"/>
                </a:solidFill>
                <a:latin typeface="Agrandir Medium"/>
                <a:ea typeface="Agrandir Medium"/>
                <a:cs typeface="Agrandir Medium"/>
                <a:sym typeface="Agrandir Medium"/>
              </a:rPr>
              <a:t>Align workforce scheduling and hiring/training with forecasted demand peaks, especially during festivals and holidays.</a:t>
            </a:r>
          </a:p>
          <a:p>
            <a:pPr algn="l">
              <a:lnSpc>
                <a:spcPts val="2372"/>
              </a:lnSpc>
            </a:pPr>
          </a:p>
          <a:p>
            <a:pPr algn="l">
              <a:lnSpc>
                <a:spcPts val="2372"/>
              </a:lnSpc>
            </a:pPr>
            <a:r>
              <a:rPr lang="en-US" sz="2100" spc="-73" b="true">
                <a:solidFill>
                  <a:srgbClr val="FFFFFF"/>
                </a:solidFill>
                <a:latin typeface="Agrandir Medium"/>
                <a:ea typeface="Agrandir Medium"/>
                <a:cs typeface="Agrandir Medium"/>
                <a:sym typeface="Agrandir Medium"/>
              </a:rPr>
              <a:t>Next Steps</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Update sales forecasts quarterly with new data and involve all teams in regular review to ensure strategies stay aligned with fickle market trends.</a:t>
            </a:r>
          </a:p>
          <a:p>
            <a:pPr algn="l">
              <a:lnSpc>
                <a:spcPts val="2372"/>
              </a:lnSpc>
            </a:pPr>
          </a:p>
          <a:p>
            <a:pPr algn="l"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Pilot advanced analytics and digital marketing to further grow B2C sales and respond swiftly to changing consumer preferences.</a:t>
            </a:r>
          </a:p>
          <a:p>
            <a:pPr algn="l">
              <a:lnSpc>
                <a:spcPts val="2372"/>
              </a:lnSpc>
              <a:spcBef>
                <a:spcPct val="0"/>
              </a:spcBef>
            </a:pPr>
          </a:p>
        </p:txBody>
      </p:sp>
      <p:grpSp>
        <p:nvGrpSpPr>
          <p:cNvPr name="Group 7" id="7"/>
          <p:cNvGrpSpPr/>
          <p:nvPr/>
        </p:nvGrpSpPr>
        <p:grpSpPr>
          <a:xfrm rot="0">
            <a:off x="0" y="8925405"/>
            <a:ext cx="18288000" cy="1447800"/>
            <a:chOff x="0" y="0"/>
            <a:chExt cx="4816593" cy="381314"/>
          </a:xfrm>
        </p:grpSpPr>
        <p:sp>
          <p:nvSpPr>
            <p:cNvPr name="Freeform 8" id="8"/>
            <p:cNvSpPr/>
            <p:nvPr/>
          </p:nvSpPr>
          <p:spPr>
            <a:xfrm flipH="false" flipV="false" rot="0">
              <a:off x="0" y="0"/>
              <a:ext cx="4816592" cy="381314"/>
            </a:xfrm>
            <a:custGeom>
              <a:avLst/>
              <a:gdLst/>
              <a:ahLst/>
              <a:cxnLst/>
              <a:rect r="r" b="b" t="t" l="l"/>
              <a:pathLst>
                <a:path h="381314" w="4816592">
                  <a:moveTo>
                    <a:pt x="0" y="0"/>
                  </a:moveTo>
                  <a:lnTo>
                    <a:pt x="4816592" y="0"/>
                  </a:lnTo>
                  <a:lnTo>
                    <a:pt x="4816592" y="381314"/>
                  </a:lnTo>
                  <a:lnTo>
                    <a:pt x="0" y="381314"/>
                  </a:lnTo>
                  <a:close/>
                </a:path>
              </a:pathLst>
            </a:custGeom>
            <a:solidFill>
              <a:srgbClr val="CCA881"/>
            </a:solidFill>
          </p:spPr>
        </p:sp>
        <p:sp>
          <p:nvSpPr>
            <p:cNvPr name="TextBox 9" id="9"/>
            <p:cNvSpPr txBox="true"/>
            <p:nvPr/>
          </p:nvSpPr>
          <p:spPr>
            <a:xfrm>
              <a:off x="0" y="38100"/>
              <a:ext cx="4816593" cy="343214"/>
            </a:xfrm>
            <a:prstGeom prst="rect">
              <a:avLst/>
            </a:prstGeom>
          </p:spPr>
          <p:txBody>
            <a:bodyPr anchor="ctr" rtlCol="false" tIns="50800" lIns="50800" bIns="50800" rIns="50800"/>
            <a:lstStyle/>
            <a:p>
              <a:pPr algn="ctr">
                <a:lnSpc>
                  <a:spcPts val="2266"/>
                </a:lnSpc>
              </a:pPr>
            </a:p>
          </p:txBody>
        </p:sp>
      </p:grpSp>
      <p:sp>
        <p:nvSpPr>
          <p:cNvPr name="Freeform 10" id="10"/>
          <p:cNvSpPr/>
          <p:nvPr/>
        </p:nvSpPr>
        <p:spPr>
          <a:xfrm flipH="false" flipV="false" rot="0">
            <a:off x="-375729" y="7785150"/>
            <a:ext cx="1847208" cy="1864155"/>
          </a:xfrm>
          <a:custGeom>
            <a:avLst/>
            <a:gdLst/>
            <a:ahLst/>
            <a:cxnLst/>
            <a:rect r="r" b="b" t="t" l="l"/>
            <a:pathLst>
              <a:path h="1864155" w="1847208">
                <a:moveTo>
                  <a:pt x="0" y="0"/>
                </a:moveTo>
                <a:lnTo>
                  <a:pt x="1847208" y="0"/>
                </a:lnTo>
                <a:lnTo>
                  <a:pt x="1847208" y="1864155"/>
                </a:lnTo>
                <a:lnTo>
                  <a:pt x="0" y="1864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730980" y="7365695"/>
            <a:ext cx="2098560" cy="1559710"/>
          </a:xfrm>
          <a:custGeom>
            <a:avLst/>
            <a:gdLst/>
            <a:ahLst/>
            <a:cxnLst/>
            <a:rect r="r" b="b" t="t" l="l"/>
            <a:pathLst>
              <a:path h="1559710" w="2098560">
                <a:moveTo>
                  <a:pt x="0" y="0"/>
                </a:moveTo>
                <a:lnTo>
                  <a:pt x="2098560" y="0"/>
                </a:lnTo>
                <a:lnTo>
                  <a:pt x="2098560" y="1559710"/>
                </a:lnTo>
                <a:lnTo>
                  <a:pt x="0" y="1559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418753" y="7785150"/>
            <a:ext cx="1364954" cy="1317801"/>
          </a:xfrm>
          <a:custGeom>
            <a:avLst/>
            <a:gdLst/>
            <a:ahLst/>
            <a:cxnLst/>
            <a:rect r="r" b="b" t="t" l="l"/>
            <a:pathLst>
              <a:path h="1317801" w="1364954">
                <a:moveTo>
                  <a:pt x="0" y="0"/>
                </a:moveTo>
                <a:lnTo>
                  <a:pt x="1364954" y="0"/>
                </a:lnTo>
                <a:lnTo>
                  <a:pt x="1364954" y="1317801"/>
                </a:lnTo>
                <a:lnTo>
                  <a:pt x="0" y="1317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186324" y="-152400"/>
            <a:ext cx="10930830" cy="1245108"/>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Agrandir Medium"/>
                <a:ea typeface="Agrandir Medium"/>
                <a:cs typeface="Agrandir Medium"/>
                <a:sym typeface="Agrandir Medium"/>
              </a:rPr>
              <a:t>Conclusion and Next Steps</a:t>
            </a:r>
          </a:p>
        </p:txBody>
      </p:sp>
      <p:sp>
        <p:nvSpPr>
          <p:cNvPr name="TextBox 14" id="14"/>
          <p:cNvSpPr txBox="true"/>
          <p:nvPr/>
        </p:nvSpPr>
        <p:spPr>
          <a:xfrm rot="0">
            <a:off x="6462936" y="9150576"/>
            <a:ext cx="5362129" cy="1045083"/>
          </a:xfrm>
          <a:prstGeom prst="rect">
            <a:avLst/>
          </a:prstGeom>
        </p:spPr>
        <p:txBody>
          <a:bodyPr anchor="t" rtlCol="false" tIns="0" lIns="0" bIns="0" rIns="0">
            <a:spAutoFit/>
          </a:bodyPr>
          <a:lstStyle/>
          <a:p>
            <a:pPr algn="ctr">
              <a:lnSpc>
                <a:spcPts val="8136"/>
              </a:lnSpc>
              <a:spcBef>
                <a:spcPct val="0"/>
              </a:spcBef>
            </a:pPr>
            <a:r>
              <a:rPr lang="en-US" b="true" sz="7200" i="true" spc="-252">
                <a:solidFill>
                  <a:srgbClr val="FFFFFF"/>
                </a:solidFill>
                <a:latin typeface="Montserrat Medium Italics"/>
                <a:ea typeface="Montserrat Medium Italics"/>
                <a:cs typeface="Montserrat Medium Italics"/>
                <a:sym typeface="Montserrat Medium Italics"/>
              </a:rPr>
              <a:t>THANK YOU</a:t>
            </a:r>
          </a:p>
        </p:txBody>
      </p:sp>
      <p:sp>
        <p:nvSpPr>
          <p:cNvPr name="TextBox 15" id="15"/>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10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7163"/>
            <a:ext cx="6475605" cy="4953419"/>
          </a:xfrm>
          <a:custGeom>
            <a:avLst/>
            <a:gdLst/>
            <a:ahLst/>
            <a:cxnLst/>
            <a:rect r="r" b="b" t="t" l="l"/>
            <a:pathLst>
              <a:path h="4953419" w="6475605">
                <a:moveTo>
                  <a:pt x="0" y="0"/>
                </a:moveTo>
                <a:lnTo>
                  <a:pt x="6475605" y="0"/>
                </a:lnTo>
                <a:lnTo>
                  <a:pt x="6475605" y="4953418"/>
                </a:lnTo>
                <a:lnTo>
                  <a:pt x="0" y="4953418"/>
                </a:lnTo>
                <a:lnTo>
                  <a:pt x="0" y="0"/>
                </a:lnTo>
                <a:close/>
              </a:path>
            </a:pathLst>
          </a:custGeom>
          <a:blipFill>
            <a:blip r:embed="rId2"/>
            <a:stretch>
              <a:fillRect l="-5466" t="-1249" r="0" b="-1249"/>
            </a:stretch>
          </a:blipFill>
        </p:spPr>
      </p:sp>
      <p:sp>
        <p:nvSpPr>
          <p:cNvPr name="TextBox 3" id="3"/>
          <p:cNvSpPr txBox="true"/>
          <p:nvPr/>
        </p:nvSpPr>
        <p:spPr>
          <a:xfrm rot="0">
            <a:off x="7093845" y="1460488"/>
            <a:ext cx="9678183" cy="5231511"/>
          </a:xfrm>
          <a:prstGeom prst="rect">
            <a:avLst/>
          </a:prstGeom>
        </p:spPr>
        <p:txBody>
          <a:bodyPr anchor="t" rtlCol="false" tIns="0" lIns="0" bIns="0" rIns="0">
            <a:spAutoFit/>
          </a:bodyPr>
          <a:lstStyle/>
          <a:p>
            <a:pPr algn="ctr">
              <a:lnSpc>
                <a:spcPts val="2711"/>
              </a:lnSpc>
              <a:spcBef>
                <a:spcPct val="0"/>
              </a:spcBef>
            </a:pPr>
            <a:r>
              <a:rPr lang="en-US" b="true" sz="2399" spc="-83">
                <a:solidFill>
                  <a:srgbClr val="FFFFFF"/>
                </a:solidFill>
                <a:latin typeface="Agrandir Medium"/>
                <a:ea typeface="Agrandir Medium"/>
                <a:cs typeface="Agrandir Medium"/>
                <a:sym typeface="Agrandir Medium"/>
              </a:rPr>
              <a:t>Mahavir Enterprise is a well-known hardware and electronics shop located in Bhandup, Mumbai, founded by Vijay Singh in 2004.</a:t>
            </a:r>
          </a:p>
          <a:p>
            <a:pPr algn="ctr">
              <a:lnSpc>
                <a:spcPts val="2711"/>
              </a:lnSpc>
              <a:spcBef>
                <a:spcPct val="0"/>
              </a:spcBef>
            </a:pPr>
          </a:p>
          <a:p>
            <a:pPr algn="ctr">
              <a:lnSpc>
                <a:spcPts val="2711"/>
              </a:lnSpc>
              <a:spcBef>
                <a:spcPct val="0"/>
              </a:spcBef>
            </a:pPr>
            <a:r>
              <a:rPr lang="en-US" b="true" sz="2399" spc="-83">
                <a:solidFill>
                  <a:srgbClr val="FFFFFF"/>
                </a:solidFill>
                <a:latin typeface="Agrandir Medium"/>
                <a:ea typeface="Agrandir Medium"/>
                <a:cs typeface="Agrandir Medium"/>
                <a:sym typeface="Agrandir Medium"/>
              </a:rPr>
              <a:t>Mr. Singh, after five years of industry experience, started the business with a small capital, focusing strongly on trust and customer relationships.</a:t>
            </a:r>
          </a:p>
          <a:p>
            <a:pPr algn="ctr">
              <a:lnSpc>
                <a:spcPts val="2711"/>
              </a:lnSpc>
              <a:spcBef>
                <a:spcPct val="0"/>
              </a:spcBef>
            </a:pPr>
          </a:p>
          <a:p>
            <a:pPr algn="ctr">
              <a:lnSpc>
                <a:spcPts val="2711"/>
              </a:lnSpc>
              <a:spcBef>
                <a:spcPct val="0"/>
              </a:spcBef>
            </a:pPr>
            <a:r>
              <a:rPr lang="en-US" b="true" sz="2399" spc="-83">
                <a:solidFill>
                  <a:srgbClr val="FFFFFF"/>
                </a:solidFill>
                <a:latin typeface="Agrandir Medium"/>
                <a:ea typeface="Agrandir Medium"/>
                <a:cs typeface="Agrandir Medium"/>
                <a:sym typeface="Agrandir Medium"/>
              </a:rPr>
              <a:t>Early growth was supported by business associates and friends, helping Mahavir Enterprise build a solid reputation in the local market.</a:t>
            </a:r>
          </a:p>
          <a:p>
            <a:pPr algn="ctr">
              <a:lnSpc>
                <a:spcPts val="2711"/>
              </a:lnSpc>
              <a:spcBef>
                <a:spcPct val="0"/>
              </a:spcBef>
            </a:pPr>
          </a:p>
          <a:p>
            <a:pPr algn="ctr">
              <a:lnSpc>
                <a:spcPts val="2711"/>
              </a:lnSpc>
              <a:spcBef>
                <a:spcPct val="0"/>
              </a:spcBef>
            </a:pPr>
            <a:r>
              <a:rPr lang="en-US" b="true" sz="2399" spc="-83">
                <a:solidFill>
                  <a:srgbClr val="FFFFFF"/>
                </a:solidFill>
                <a:latin typeface="Agrandir Medium"/>
                <a:ea typeface="Agrandir Medium"/>
                <a:cs typeface="Agrandir Medium"/>
                <a:sym typeface="Agrandir Medium"/>
              </a:rPr>
              <a:t>Initially a B2B retailer, the company  grew  during the COVID-19 pandemic by expanding into the offline B2C segment as well.</a:t>
            </a:r>
          </a:p>
          <a:p>
            <a:pPr algn="ctr">
              <a:lnSpc>
                <a:spcPts val="2711"/>
              </a:lnSpc>
              <a:spcBef>
                <a:spcPct val="0"/>
              </a:spcBef>
            </a:pPr>
          </a:p>
          <a:p>
            <a:pPr algn="ctr">
              <a:lnSpc>
                <a:spcPts val="2711"/>
              </a:lnSpc>
              <a:spcBef>
                <a:spcPct val="0"/>
              </a:spcBef>
            </a:pPr>
            <a:r>
              <a:rPr lang="en-US" b="true" sz="2399" spc="-83">
                <a:solidFill>
                  <a:srgbClr val="FFFFFF"/>
                </a:solidFill>
                <a:latin typeface="Agrandir Medium"/>
                <a:ea typeface="Agrandir Medium"/>
                <a:cs typeface="Agrandir Medium"/>
                <a:sym typeface="Agrandir Medium"/>
              </a:rPr>
              <a:t>Today, Mahavir Enterprise is known for its quality products and customer-trust, aiming to expand its reach across northeast Mumbai</a:t>
            </a:r>
          </a:p>
        </p:txBody>
      </p:sp>
      <p:sp>
        <p:nvSpPr>
          <p:cNvPr name="Freeform 4" id="4"/>
          <p:cNvSpPr/>
          <p:nvPr/>
        </p:nvSpPr>
        <p:spPr>
          <a:xfrm flipH="false" flipV="false" rot="0">
            <a:off x="4169201" y="5890075"/>
            <a:ext cx="2693650" cy="4597162"/>
          </a:xfrm>
          <a:custGeom>
            <a:avLst/>
            <a:gdLst/>
            <a:ahLst/>
            <a:cxnLst/>
            <a:rect r="r" b="b" t="t" l="l"/>
            <a:pathLst>
              <a:path h="4597162" w="2693650">
                <a:moveTo>
                  <a:pt x="0" y="0"/>
                </a:moveTo>
                <a:lnTo>
                  <a:pt x="2693650" y="0"/>
                </a:lnTo>
                <a:lnTo>
                  <a:pt x="2693650" y="4597162"/>
                </a:lnTo>
                <a:lnTo>
                  <a:pt x="0" y="4597162"/>
                </a:lnTo>
                <a:lnTo>
                  <a:pt x="0" y="0"/>
                </a:lnTo>
                <a:close/>
              </a:path>
            </a:pathLst>
          </a:custGeom>
          <a:blipFill>
            <a:blip r:embed="rId3"/>
            <a:stretch>
              <a:fillRect l="0" t="0" r="0" b="0"/>
            </a:stretch>
          </a:blipFill>
        </p:spPr>
      </p:sp>
      <p:sp>
        <p:nvSpPr>
          <p:cNvPr name="Freeform 5" id="5"/>
          <p:cNvSpPr/>
          <p:nvPr/>
        </p:nvSpPr>
        <p:spPr>
          <a:xfrm flipH="false" flipV="false" rot="0">
            <a:off x="13027667" y="7130148"/>
            <a:ext cx="3980622" cy="4114800"/>
          </a:xfrm>
          <a:custGeom>
            <a:avLst/>
            <a:gdLst/>
            <a:ahLst/>
            <a:cxnLst/>
            <a:rect r="r" b="b" t="t" l="l"/>
            <a:pathLst>
              <a:path h="4114800" w="3980622">
                <a:moveTo>
                  <a:pt x="0" y="0"/>
                </a:moveTo>
                <a:lnTo>
                  <a:pt x="3980621" y="0"/>
                </a:lnTo>
                <a:lnTo>
                  <a:pt x="39806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00135" y="-152400"/>
            <a:ext cx="12616553" cy="12451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Organisation Background</a:t>
            </a:r>
          </a:p>
        </p:txBody>
      </p:sp>
      <p:sp>
        <p:nvSpPr>
          <p:cNvPr name="TextBox 7" id="7"/>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TextBox 2" id="2"/>
          <p:cNvSpPr txBox="true"/>
          <p:nvPr/>
        </p:nvSpPr>
        <p:spPr>
          <a:xfrm rot="0">
            <a:off x="3560083" y="-92587"/>
            <a:ext cx="11191900" cy="1245108"/>
          </a:xfrm>
          <a:prstGeom prst="rect">
            <a:avLst/>
          </a:prstGeom>
        </p:spPr>
        <p:txBody>
          <a:bodyPr anchor="t" rtlCol="false" tIns="0" lIns="0" bIns="0" rIns="0">
            <a:spAutoFit/>
          </a:bodyPr>
          <a:lstStyle/>
          <a:p>
            <a:pPr algn="ctr" marL="0" indent="0" lvl="0">
              <a:lnSpc>
                <a:spcPts val="8136"/>
              </a:lnSpc>
              <a:spcBef>
                <a:spcPct val="0"/>
              </a:spcBef>
            </a:pPr>
            <a:r>
              <a:rPr lang="en-US" b="true" sz="7200" spc="-252">
                <a:solidFill>
                  <a:srgbClr val="FFF6F6"/>
                </a:solidFill>
                <a:latin typeface="Agrandir Medium"/>
                <a:ea typeface="Agrandir Medium"/>
                <a:cs typeface="Agrandir Medium"/>
                <a:sym typeface="Agrandir Medium"/>
              </a:rPr>
              <a:t>Problem Statement</a:t>
            </a:r>
          </a:p>
        </p:txBody>
      </p:sp>
      <p:sp>
        <p:nvSpPr>
          <p:cNvPr name="AutoShape 3" id="3"/>
          <p:cNvSpPr/>
          <p:nvPr/>
        </p:nvSpPr>
        <p:spPr>
          <a:xfrm>
            <a:off x="-820101" y="2449020"/>
            <a:ext cx="20061513" cy="0"/>
          </a:xfrm>
          <a:prstGeom prst="line">
            <a:avLst/>
          </a:prstGeom>
          <a:ln cap="flat" w="28575">
            <a:solidFill>
              <a:srgbClr val="DFD7D7"/>
            </a:solidFill>
            <a:prstDash val="solid"/>
            <a:headEnd type="none" len="sm" w="sm"/>
            <a:tailEnd type="none" len="sm" w="sm"/>
          </a:ln>
        </p:spPr>
      </p:sp>
      <p:grpSp>
        <p:nvGrpSpPr>
          <p:cNvPr name="Group 4" id="4"/>
          <p:cNvGrpSpPr/>
          <p:nvPr/>
        </p:nvGrpSpPr>
        <p:grpSpPr>
          <a:xfrm rot="0">
            <a:off x="9156033" y="2203722"/>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a:ln cap="sq">
              <a:noFill/>
              <a:prstDash val="solid"/>
              <a:miter/>
            </a:ln>
          </p:spPr>
        </p:sp>
        <p:sp>
          <p:nvSpPr>
            <p:cNvPr name="TextBox 6" id="6"/>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674730" y="2203722"/>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5633663" y="2197992"/>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a:ln cap="sq">
              <a:noFill/>
              <a:prstDash val="solid"/>
              <a:miter/>
            </a:ln>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3" id="13"/>
          <p:cNvSpPr/>
          <p:nvPr/>
        </p:nvSpPr>
        <p:spPr>
          <a:xfrm flipH="false" flipV="false" rot="0">
            <a:off x="-395346" y="8728992"/>
            <a:ext cx="3427404" cy="3031072"/>
          </a:xfrm>
          <a:custGeom>
            <a:avLst/>
            <a:gdLst/>
            <a:ahLst/>
            <a:cxnLst/>
            <a:rect r="r" b="b" t="t" l="l"/>
            <a:pathLst>
              <a:path h="3031072" w="3427404">
                <a:moveTo>
                  <a:pt x="0" y="0"/>
                </a:moveTo>
                <a:lnTo>
                  <a:pt x="3427405" y="0"/>
                </a:lnTo>
                <a:lnTo>
                  <a:pt x="3427405" y="3031072"/>
                </a:lnTo>
                <a:lnTo>
                  <a:pt x="0" y="3031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177683" y="8728992"/>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13702" y="-1375735"/>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459755" y="-182274"/>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0" y="2871972"/>
            <a:ext cx="6135746" cy="4790683"/>
          </a:xfrm>
          <a:prstGeom prst="rect">
            <a:avLst/>
          </a:prstGeom>
        </p:spPr>
        <p:txBody>
          <a:bodyPr anchor="t" rtlCol="false" tIns="0" lIns="0" bIns="0" rIns="0">
            <a:spAutoFit/>
          </a:bodyPr>
          <a:lstStyle/>
          <a:p>
            <a:pPr algn="ctr">
              <a:lnSpc>
                <a:spcPts val="2371"/>
              </a:lnSpc>
            </a:pPr>
            <a:r>
              <a:rPr lang="en-US" b="true" sz="2098" spc="-73">
                <a:solidFill>
                  <a:srgbClr val="FFF6F6"/>
                </a:solidFill>
                <a:latin typeface="Agrandir Medium"/>
                <a:ea typeface="Agrandir Medium"/>
                <a:cs typeface="Agrandir Medium"/>
                <a:sym typeface="Agrandir Medium"/>
              </a:rPr>
              <a:t>🔹 Variable Demand</a:t>
            </a:r>
          </a:p>
          <a:p>
            <a:pPr algn="ctr">
              <a:lnSpc>
                <a:spcPts val="2371"/>
              </a:lnSpc>
            </a:pPr>
          </a:p>
          <a:p>
            <a:pPr algn="ctr">
              <a:lnSpc>
                <a:spcPts val="2371"/>
              </a:lnSpc>
            </a:pPr>
          </a:p>
          <a:p>
            <a:pPr algn="ctr" marL="453121" indent="-226561" lvl="1">
              <a:lnSpc>
                <a:spcPts val="2371"/>
              </a:lnSpc>
              <a:buFont typeface="Arial"/>
              <a:buChar char="•"/>
            </a:pPr>
            <a:r>
              <a:rPr lang="en-US" b="true" sz="2098" spc="-73">
                <a:solidFill>
                  <a:srgbClr val="FFF6F6"/>
                </a:solidFill>
                <a:latin typeface="Agrandir Medium"/>
                <a:ea typeface="Agrandir Medium"/>
                <a:cs typeface="Agrandir Medium"/>
                <a:sym typeface="Agrandir Medium"/>
              </a:rPr>
              <a:t>The venture deals with both modern and outdated hardware components due to mixed customer requirements from nearby modern apartments and traditional slum areas.</a:t>
            </a:r>
          </a:p>
          <a:p>
            <a:pPr algn="ctr">
              <a:lnSpc>
                <a:spcPts val="2371"/>
              </a:lnSpc>
            </a:pPr>
          </a:p>
          <a:p>
            <a:pPr algn="ctr" marL="453121" indent="-226561" lvl="1">
              <a:lnSpc>
                <a:spcPts val="2371"/>
              </a:lnSpc>
              <a:buFont typeface="Arial"/>
              <a:buChar char="•"/>
            </a:pPr>
            <a:r>
              <a:rPr lang="en-US" b="true" sz="2098" spc="-73">
                <a:solidFill>
                  <a:srgbClr val="FFF6F6"/>
                </a:solidFill>
                <a:latin typeface="Agrandir Medium"/>
                <a:ea typeface="Agrandir Medium"/>
                <a:cs typeface="Agrandir Medium"/>
                <a:sym typeface="Agrandir Medium"/>
              </a:rPr>
              <a:t>Frequent demand shifts make inventory management difficult, leading to delays, unavailability, and customer dissatisfaction.</a:t>
            </a:r>
          </a:p>
          <a:p>
            <a:pPr algn="ctr">
              <a:lnSpc>
                <a:spcPts val="2371"/>
              </a:lnSpc>
            </a:pPr>
          </a:p>
          <a:p>
            <a:pPr algn="ctr" marL="453121" indent="-226561" lvl="1">
              <a:lnSpc>
                <a:spcPts val="2371"/>
              </a:lnSpc>
              <a:buFont typeface="Arial"/>
              <a:buChar char="•"/>
            </a:pPr>
            <a:r>
              <a:rPr lang="en-US" b="true" sz="2098" spc="-73">
                <a:solidFill>
                  <a:srgbClr val="FFF6F6"/>
                </a:solidFill>
                <a:latin typeface="Agrandir Medium"/>
                <a:ea typeface="Agrandir Medium"/>
                <a:cs typeface="Agrandir Medium"/>
                <a:sym typeface="Agrandir Medium"/>
              </a:rPr>
              <a:t>Balancing stock for fast-moving new items and slow-moving old parts is a constant operational challenge.</a:t>
            </a:r>
          </a:p>
          <a:p>
            <a:pPr algn="ctr">
              <a:lnSpc>
                <a:spcPts val="2371"/>
              </a:lnSpc>
              <a:spcBef>
                <a:spcPct val="0"/>
              </a:spcBef>
            </a:pPr>
          </a:p>
        </p:txBody>
      </p:sp>
      <p:sp>
        <p:nvSpPr>
          <p:cNvPr name="TextBox 18" id="18"/>
          <p:cNvSpPr txBox="true"/>
          <p:nvPr/>
        </p:nvSpPr>
        <p:spPr>
          <a:xfrm rot="0">
            <a:off x="6740288" y="2871961"/>
            <a:ext cx="5835603" cy="5676519"/>
          </a:xfrm>
          <a:prstGeom prst="rect">
            <a:avLst/>
          </a:prstGeom>
        </p:spPr>
        <p:txBody>
          <a:bodyPr anchor="t" rtlCol="false" tIns="0" lIns="0" bIns="0" rIns="0">
            <a:spAutoFit/>
          </a:bodyPr>
          <a:lstStyle/>
          <a:p>
            <a:pPr algn="ctr">
              <a:lnSpc>
                <a:spcPts val="2372"/>
              </a:lnSpc>
            </a:pPr>
            <a:r>
              <a:rPr lang="en-US" b="true" sz="2100" spc="-73">
                <a:solidFill>
                  <a:srgbClr val="FFF6F6"/>
                </a:solidFill>
                <a:latin typeface="Agrandir Medium"/>
                <a:ea typeface="Agrandir Medium"/>
                <a:cs typeface="Agrandir Medium"/>
                <a:sym typeface="Agrandir Medium"/>
              </a:rPr>
              <a:t>🔹 Labor Challenges</a:t>
            </a:r>
          </a:p>
          <a:p>
            <a:pPr algn="ctr">
              <a:lnSpc>
                <a:spcPts val="2372"/>
              </a:lnSpc>
            </a:pP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The shop operates with only four unskilled workers managing the entire operations, handling long working hours (10–15 hours daily).</a:t>
            </a: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Exhaustion, occasional absenteeism, and lack of backup staff often disrupt day-to-day business.</a:t>
            </a: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Hiring and retaining skilled workers is tough due to the technical knowledge required and better opportunities elsewhere.</a:t>
            </a:r>
          </a:p>
          <a:p>
            <a:pPr algn="ctr">
              <a:lnSpc>
                <a:spcPts val="2372"/>
              </a:lnSpc>
            </a:pPr>
          </a:p>
          <a:p>
            <a:pPr algn="ctr" marL="453390" indent="-226695" lvl="1">
              <a:lnSpc>
                <a:spcPts val="2372"/>
              </a:lnSpc>
              <a:spcBef>
                <a:spcPct val="0"/>
              </a:spcBef>
              <a:buFont typeface="Arial"/>
              <a:buChar char="•"/>
            </a:pPr>
            <a:r>
              <a:rPr lang="en-US" b="true" sz="2100" spc="-73">
                <a:solidFill>
                  <a:srgbClr val="FFF6F6"/>
                </a:solidFill>
                <a:latin typeface="Agrandir Medium"/>
                <a:ea typeface="Agrandir Medium"/>
                <a:cs typeface="Agrandir Medium"/>
                <a:sym typeface="Agrandir Medium"/>
              </a:rPr>
              <a:t>In year 2022 employees were given Mondays as a holiday but it led to serious profit and sale decrement  , revoking back the policy</a:t>
            </a:r>
          </a:p>
        </p:txBody>
      </p:sp>
      <p:sp>
        <p:nvSpPr>
          <p:cNvPr name="TextBox 19" id="19"/>
          <p:cNvSpPr txBox="true"/>
          <p:nvPr/>
        </p:nvSpPr>
        <p:spPr>
          <a:xfrm rot="0">
            <a:off x="13292393" y="2881023"/>
            <a:ext cx="4682540" cy="5381244"/>
          </a:xfrm>
          <a:prstGeom prst="rect">
            <a:avLst/>
          </a:prstGeom>
        </p:spPr>
        <p:txBody>
          <a:bodyPr anchor="t" rtlCol="false" tIns="0" lIns="0" bIns="0" rIns="0">
            <a:spAutoFit/>
          </a:bodyPr>
          <a:lstStyle/>
          <a:p>
            <a:pPr algn="ctr">
              <a:lnSpc>
                <a:spcPts val="2372"/>
              </a:lnSpc>
            </a:pPr>
            <a:r>
              <a:rPr lang="en-US" b="true" sz="2100" spc="-73">
                <a:solidFill>
                  <a:srgbClr val="FFF6F6"/>
                </a:solidFill>
                <a:latin typeface="Agrandir Medium"/>
                <a:ea typeface="Agrandir Medium"/>
                <a:cs typeface="Agrandir Medium"/>
                <a:sym typeface="Agrandir Medium"/>
              </a:rPr>
              <a:t>🔹 Customer Loyalty</a:t>
            </a:r>
          </a:p>
          <a:p>
            <a:pPr algn="ctr">
              <a:lnSpc>
                <a:spcPts val="2372"/>
              </a:lnSpc>
            </a:pP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A strong existing B2B net</a:t>
            </a:r>
          </a:p>
          <a:p>
            <a:pPr algn="ctr">
              <a:lnSpc>
                <a:spcPts val="2372"/>
              </a:lnSpc>
            </a:pPr>
            <a:r>
              <a:rPr lang="en-US" b="true" sz="2100" spc="-73">
                <a:solidFill>
                  <a:srgbClr val="FFF6F6"/>
                </a:solidFill>
                <a:latin typeface="Agrandir Medium"/>
                <a:ea typeface="Agrandir Medium"/>
                <a:cs typeface="Agrandir Medium"/>
                <a:sym typeface="Agrandir Medium"/>
              </a:rPr>
              <a:t>work built on years of trust provides stability but also causes over-reliance on a limited set of clients.</a:t>
            </a: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Difficulty in expanding the B2C (retail) segment limits business growth and revenue diversification.</a:t>
            </a:r>
          </a:p>
          <a:p>
            <a:pPr algn="ctr">
              <a:lnSpc>
                <a:spcPts val="2372"/>
              </a:lnSpc>
            </a:pPr>
          </a:p>
          <a:p>
            <a:pPr algn="ctr" marL="453390" indent="-226695" lvl="1">
              <a:lnSpc>
                <a:spcPts val="2372"/>
              </a:lnSpc>
              <a:buFont typeface="Arial"/>
              <a:buChar char="•"/>
            </a:pPr>
            <a:r>
              <a:rPr lang="en-US" b="true" sz="2100" spc="-73">
                <a:solidFill>
                  <a:srgbClr val="FFF6F6"/>
                </a:solidFill>
                <a:latin typeface="Agrandir Medium"/>
                <a:ea typeface="Agrandir Medium"/>
                <a:cs typeface="Agrandir Medium"/>
                <a:sym typeface="Agrandir Medium"/>
              </a:rPr>
              <a:t>Finding and building trust with new customers remains a slow and difficult process compared to maintaining existing business relationships.</a:t>
            </a:r>
          </a:p>
          <a:p>
            <a:pPr algn="ctr">
              <a:lnSpc>
                <a:spcPts val="2372"/>
              </a:lnSpc>
              <a:spcBef>
                <a:spcPct val="0"/>
              </a:spcBef>
            </a:pPr>
          </a:p>
        </p:txBody>
      </p:sp>
      <p:sp>
        <p:nvSpPr>
          <p:cNvPr name="Freeform 20" id="20"/>
          <p:cNvSpPr/>
          <p:nvPr/>
        </p:nvSpPr>
        <p:spPr>
          <a:xfrm flipH="false" flipV="false" rot="0">
            <a:off x="7255868" y="8948530"/>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TextBox 2" id="2"/>
          <p:cNvSpPr txBox="true"/>
          <p:nvPr/>
        </p:nvSpPr>
        <p:spPr>
          <a:xfrm rot="0">
            <a:off x="3714744" y="-152400"/>
            <a:ext cx="11299586" cy="2273808"/>
          </a:xfrm>
          <a:prstGeom prst="rect">
            <a:avLst/>
          </a:prstGeom>
        </p:spPr>
        <p:txBody>
          <a:bodyPr anchor="t" rtlCol="false" tIns="0" lIns="0" bIns="0" rIns="0">
            <a:spAutoFit/>
          </a:bodyPr>
          <a:lstStyle/>
          <a:p>
            <a:pPr algn="l">
              <a:lnSpc>
                <a:spcPts val="8135"/>
              </a:lnSpc>
            </a:pPr>
            <a:r>
              <a:rPr lang="en-US" sz="7200" spc="-252" b="true">
                <a:solidFill>
                  <a:srgbClr val="FFFFFF"/>
                </a:solidFill>
                <a:latin typeface="Agrandir Medium"/>
                <a:ea typeface="Agrandir Medium"/>
                <a:cs typeface="Agrandir Medium"/>
                <a:sym typeface="Agrandir Medium"/>
              </a:rPr>
              <a:t>Data Collection Process</a:t>
            </a:r>
          </a:p>
          <a:p>
            <a:pPr algn="l" marL="0" indent="0" lvl="0">
              <a:lnSpc>
                <a:spcPts val="8135"/>
              </a:lnSpc>
            </a:pPr>
          </a:p>
        </p:txBody>
      </p:sp>
      <p:sp>
        <p:nvSpPr>
          <p:cNvPr name="TextBox 3" id="3"/>
          <p:cNvSpPr txBox="true"/>
          <p:nvPr/>
        </p:nvSpPr>
        <p:spPr>
          <a:xfrm rot="0">
            <a:off x="0" y="1371709"/>
            <a:ext cx="18275796" cy="6163005"/>
          </a:xfrm>
          <a:prstGeom prst="rect">
            <a:avLst/>
          </a:prstGeom>
        </p:spPr>
        <p:txBody>
          <a:bodyPr anchor="t" rtlCol="false" tIns="0" lIns="0" bIns="0" rIns="0">
            <a:spAutoFit/>
          </a:bodyPr>
          <a:lstStyle/>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Primary Data Sources:</a:t>
            </a:r>
          </a:p>
          <a:p>
            <a:pPr algn="l">
              <a:lnSpc>
                <a:spcPts val="2463"/>
              </a:lnSpc>
            </a:pP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All data used in this project was collected directly from Mahavir Enterprise’s internal records, making it primary data.</a:t>
            </a:r>
          </a:p>
          <a:p>
            <a:pPr algn="l">
              <a:lnSpc>
                <a:spcPts val="2463"/>
              </a:lnSpc>
            </a:pP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Types of data collected:</a:t>
            </a:r>
          </a:p>
          <a:p>
            <a:pPr algn="l" marL="1411988" indent="-352997" lvl="3">
              <a:lnSpc>
                <a:spcPts val="2463"/>
              </a:lnSpc>
              <a:buFont typeface="Arial"/>
              <a:buChar char="￭"/>
            </a:pPr>
            <a:r>
              <a:rPr lang="en-US" b="true" sz="2180" spc="-76">
                <a:solidFill>
                  <a:srgbClr val="FFFFFF"/>
                </a:solidFill>
                <a:latin typeface="Agrandir Medium"/>
                <a:ea typeface="Agrandir Medium"/>
                <a:cs typeface="Agrandir Medium"/>
                <a:sym typeface="Agrandir Medium"/>
              </a:rPr>
              <a:t>Attendance Logs: Monthly working hours for each employee (Jan 2021–Dec 2024).</a:t>
            </a:r>
          </a:p>
          <a:p>
            <a:pPr algn="l" marL="1411988" indent="-352997" lvl="3">
              <a:lnSpc>
                <a:spcPts val="2463"/>
              </a:lnSpc>
              <a:buFont typeface="Arial"/>
              <a:buChar char="￭"/>
            </a:pPr>
            <a:r>
              <a:rPr lang="en-US" b="true" sz="2180" spc="-76">
                <a:solidFill>
                  <a:srgbClr val="FFFFFF"/>
                </a:solidFill>
                <a:latin typeface="Agrandir Medium"/>
                <a:ea typeface="Agrandir Medium"/>
                <a:cs typeface="Agrandir Medium"/>
                <a:sym typeface="Agrandir Medium"/>
              </a:rPr>
              <a:t>Sales Records: Quarterly sales data for both traditional (old) and modern (new) product categories, segmented by B2B and B2C channels.</a:t>
            </a:r>
          </a:p>
          <a:p>
            <a:pPr algn="l" marL="1411988" indent="-352997" lvl="3">
              <a:lnSpc>
                <a:spcPts val="2463"/>
              </a:lnSpc>
              <a:buFont typeface="Arial"/>
              <a:buChar char="￭"/>
            </a:pPr>
            <a:r>
              <a:rPr lang="en-US" b="true" sz="2180" spc="-76">
                <a:solidFill>
                  <a:srgbClr val="FFFFFF"/>
                </a:solidFill>
                <a:latin typeface="Agrandir Medium"/>
                <a:ea typeface="Agrandir Medium"/>
                <a:cs typeface="Agrandir Medium"/>
                <a:sym typeface="Agrandir Medium"/>
              </a:rPr>
              <a:t>Financial Invoices: Monthly gross profit margins and purchase histories.</a:t>
            </a:r>
          </a:p>
          <a:p>
            <a:pPr algn="l">
              <a:lnSpc>
                <a:spcPts val="2463"/>
              </a:lnSpc>
            </a:pP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Data authenticity was ensured through:</a:t>
            </a:r>
          </a:p>
          <a:p>
            <a:pPr algn="l" marL="1411988" indent="-352997" lvl="3">
              <a:lnSpc>
                <a:spcPts val="2463"/>
              </a:lnSpc>
              <a:buFont typeface="Arial"/>
              <a:buChar char="￭"/>
            </a:pPr>
            <a:r>
              <a:rPr lang="en-US" b="true" sz="2180" spc="-76">
                <a:solidFill>
                  <a:srgbClr val="FFFFFF"/>
                </a:solidFill>
                <a:latin typeface="Agrandir Medium"/>
                <a:ea typeface="Agrandir Medium"/>
                <a:cs typeface="Agrandir Medium"/>
                <a:sym typeface="Agrandir Medium"/>
              </a:rPr>
              <a:t>Direct access to original registers and sales sheets.</a:t>
            </a:r>
          </a:p>
          <a:p>
            <a:pPr algn="l" marL="1411988" indent="-352997" lvl="3">
              <a:lnSpc>
                <a:spcPts val="2463"/>
              </a:lnSpc>
              <a:buFont typeface="Arial"/>
              <a:buChar char="￭"/>
            </a:pPr>
            <a:r>
              <a:rPr lang="en-US" b="true" sz="2180" spc="-76">
                <a:solidFill>
                  <a:srgbClr val="FFFFFF"/>
                </a:solidFill>
                <a:latin typeface="Agrandir Medium"/>
                <a:ea typeface="Agrandir Medium"/>
                <a:cs typeface="Agrandir Medium"/>
                <a:sym typeface="Agrandir Medium"/>
              </a:rPr>
              <a:t>Owner’s written authorization, photographs, and video documentation of the data collection process.</a:t>
            </a:r>
          </a:p>
          <a:p>
            <a:pPr algn="l">
              <a:lnSpc>
                <a:spcPts val="2463"/>
              </a:lnSpc>
            </a:pPr>
          </a:p>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Collection Steps:</a:t>
            </a:r>
          </a:p>
          <a:p>
            <a:pPr algn="l">
              <a:lnSpc>
                <a:spcPts val="2463"/>
              </a:lnSpc>
            </a:pP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Multiple meetings with the business owner and staff to clarify business problems and identify relevant data.</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Data was digitized and organized into structured spreadsheets for analysis.</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Data cleaning included removing duplicates, correcting inconsistencies, and handling missing values using mean imputation where necessary</a:t>
            </a:r>
          </a:p>
          <a:p>
            <a:pPr algn="l">
              <a:lnSpc>
                <a:spcPts val="2463"/>
              </a:lnSpc>
              <a:spcBef>
                <a:spcPct val="0"/>
              </a:spcBef>
            </a:pPr>
          </a:p>
          <a:p>
            <a:pPr algn="l">
              <a:lnSpc>
                <a:spcPts val="2463"/>
              </a:lnSpc>
              <a:spcBef>
                <a:spcPct val="0"/>
              </a:spcBef>
            </a:pPr>
          </a:p>
        </p:txBody>
      </p:sp>
      <p:sp>
        <p:nvSpPr>
          <p:cNvPr name="Freeform 4" id="4"/>
          <p:cNvSpPr/>
          <p:nvPr/>
        </p:nvSpPr>
        <p:spPr>
          <a:xfrm flipH="false" flipV="false" rot="0">
            <a:off x="-84839" y="7904560"/>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78541" y="7904560"/>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526760" y="7904560"/>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71251" y="7904560"/>
            <a:ext cx="3714744" cy="992850"/>
          </a:xfrm>
          <a:custGeom>
            <a:avLst/>
            <a:gdLst/>
            <a:ahLst/>
            <a:cxnLst/>
            <a:rect r="r" b="b" t="t" l="l"/>
            <a:pathLst>
              <a:path h="992850" w="3714744">
                <a:moveTo>
                  <a:pt x="0" y="0"/>
                </a:moveTo>
                <a:lnTo>
                  <a:pt x="3714745" y="0"/>
                </a:lnTo>
                <a:lnTo>
                  <a:pt x="3714745" y="992850"/>
                </a:lnTo>
                <a:lnTo>
                  <a:pt x="0" y="992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629905" y="8265158"/>
            <a:ext cx="1048636" cy="312684"/>
          </a:xfrm>
          <a:custGeom>
            <a:avLst/>
            <a:gdLst/>
            <a:ahLst/>
            <a:cxnLst/>
            <a:rect r="r" b="b" t="t" l="l"/>
            <a:pathLst>
              <a:path h="312684" w="1048636">
                <a:moveTo>
                  <a:pt x="0" y="0"/>
                </a:moveTo>
                <a:lnTo>
                  <a:pt x="1048636" y="0"/>
                </a:lnTo>
                <a:lnTo>
                  <a:pt x="1048636" y="312684"/>
                </a:lnTo>
                <a:lnTo>
                  <a:pt x="0" y="31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478124" y="8244643"/>
            <a:ext cx="1048636" cy="312684"/>
          </a:xfrm>
          <a:custGeom>
            <a:avLst/>
            <a:gdLst/>
            <a:ahLst/>
            <a:cxnLst/>
            <a:rect r="r" b="b" t="t" l="l"/>
            <a:pathLst>
              <a:path h="312684" w="1048636">
                <a:moveTo>
                  <a:pt x="0" y="0"/>
                </a:moveTo>
                <a:lnTo>
                  <a:pt x="1048636" y="0"/>
                </a:lnTo>
                <a:lnTo>
                  <a:pt x="1048636" y="312684"/>
                </a:lnTo>
                <a:lnTo>
                  <a:pt x="0" y="31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282060" y="8261216"/>
            <a:ext cx="1048636" cy="312684"/>
          </a:xfrm>
          <a:custGeom>
            <a:avLst/>
            <a:gdLst/>
            <a:ahLst/>
            <a:cxnLst/>
            <a:rect r="r" b="b" t="t" l="l"/>
            <a:pathLst>
              <a:path h="312684" w="1048636">
                <a:moveTo>
                  <a:pt x="0" y="0"/>
                </a:moveTo>
                <a:lnTo>
                  <a:pt x="1048636" y="0"/>
                </a:lnTo>
                <a:lnTo>
                  <a:pt x="1048636" y="312684"/>
                </a:lnTo>
                <a:lnTo>
                  <a:pt x="0" y="312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5946" y="8187493"/>
            <a:ext cx="3535859" cy="921534"/>
          </a:xfrm>
          <a:prstGeom prst="rect">
            <a:avLst/>
          </a:prstGeom>
        </p:spPr>
        <p:txBody>
          <a:bodyPr anchor="t" rtlCol="false" tIns="0" lIns="0" bIns="0" rIns="0">
            <a:spAutoFit/>
          </a:bodyPr>
          <a:lstStyle/>
          <a:p>
            <a:pPr algn="ctr">
              <a:lnSpc>
                <a:spcPts val="3328"/>
              </a:lnSpc>
            </a:pPr>
            <a:r>
              <a:rPr lang="en-US" b="true" sz="2945" spc="-103">
                <a:solidFill>
                  <a:srgbClr val="FFFFFF"/>
                </a:solidFill>
                <a:latin typeface="Agrandir Medium"/>
                <a:ea typeface="Agrandir Medium"/>
                <a:cs typeface="Agrandir Medium"/>
                <a:sym typeface="Agrandir Medium"/>
              </a:rPr>
              <a:t>Meetings with owner</a:t>
            </a:r>
          </a:p>
          <a:p>
            <a:pPr algn="ctr">
              <a:lnSpc>
                <a:spcPts val="3328"/>
              </a:lnSpc>
              <a:spcBef>
                <a:spcPct val="0"/>
              </a:spcBef>
            </a:pPr>
          </a:p>
        </p:txBody>
      </p:sp>
      <p:sp>
        <p:nvSpPr>
          <p:cNvPr name="TextBox 12" id="12"/>
          <p:cNvSpPr txBox="true"/>
          <p:nvPr/>
        </p:nvSpPr>
        <p:spPr>
          <a:xfrm rot="0">
            <a:off x="4837167" y="7911623"/>
            <a:ext cx="3397492" cy="921575"/>
          </a:xfrm>
          <a:prstGeom prst="rect">
            <a:avLst/>
          </a:prstGeom>
        </p:spPr>
        <p:txBody>
          <a:bodyPr anchor="t" rtlCol="false" tIns="0" lIns="0" bIns="0" rIns="0">
            <a:spAutoFit/>
          </a:bodyPr>
          <a:lstStyle/>
          <a:p>
            <a:pPr algn="ctr">
              <a:lnSpc>
                <a:spcPts val="3333"/>
              </a:lnSpc>
              <a:spcBef>
                <a:spcPct val="0"/>
              </a:spcBef>
            </a:pPr>
            <a:r>
              <a:rPr lang="en-US" b="true" sz="2949" spc="-103">
                <a:solidFill>
                  <a:srgbClr val="FFFFFF"/>
                </a:solidFill>
                <a:latin typeface="Agrandir Medium"/>
                <a:ea typeface="Agrandir Medium"/>
                <a:cs typeface="Agrandir Medium"/>
                <a:sym typeface="Agrandir Medium"/>
              </a:rPr>
              <a:t>Data extraction from logs</a:t>
            </a:r>
          </a:p>
        </p:txBody>
      </p:sp>
      <p:sp>
        <p:nvSpPr>
          <p:cNvPr name="TextBox 13" id="13"/>
          <p:cNvSpPr txBox="true"/>
          <p:nvPr/>
        </p:nvSpPr>
        <p:spPr>
          <a:xfrm rot="0">
            <a:off x="10075487" y="7974081"/>
            <a:ext cx="2617291" cy="713168"/>
          </a:xfrm>
          <a:prstGeom prst="rect">
            <a:avLst/>
          </a:prstGeom>
        </p:spPr>
        <p:txBody>
          <a:bodyPr anchor="t" rtlCol="false" tIns="0" lIns="0" bIns="0" rIns="0">
            <a:spAutoFit/>
          </a:bodyPr>
          <a:lstStyle/>
          <a:p>
            <a:pPr algn="ctr">
              <a:lnSpc>
                <a:spcPts val="4689"/>
              </a:lnSpc>
              <a:spcBef>
                <a:spcPct val="0"/>
              </a:spcBef>
            </a:pPr>
            <a:r>
              <a:rPr lang="en-US" b="true" sz="4149" spc="-145">
                <a:solidFill>
                  <a:srgbClr val="FFFFFF"/>
                </a:solidFill>
                <a:latin typeface="Agrandir Medium"/>
                <a:ea typeface="Agrandir Medium"/>
                <a:cs typeface="Agrandir Medium"/>
                <a:sym typeface="Agrandir Medium"/>
              </a:rPr>
              <a:t>Digitization</a:t>
            </a:r>
          </a:p>
        </p:txBody>
      </p:sp>
      <p:sp>
        <p:nvSpPr>
          <p:cNvPr name="TextBox 14" id="14"/>
          <p:cNvSpPr txBox="true"/>
          <p:nvPr/>
        </p:nvSpPr>
        <p:spPr>
          <a:xfrm rot="0">
            <a:off x="14663303" y="7892573"/>
            <a:ext cx="3130641" cy="960564"/>
          </a:xfrm>
          <a:prstGeom prst="rect">
            <a:avLst/>
          </a:prstGeom>
        </p:spPr>
        <p:txBody>
          <a:bodyPr anchor="t" rtlCol="false" tIns="0" lIns="0" bIns="0" rIns="0">
            <a:spAutoFit/>
          </a:bodyPr>
          <a:lstStyle/>
          <a:p>
            <a:pPr algn="ctr">
              <a:lnSpc>
                <a:spcPts val="3446"/>
              </a:lnSpc>
              <a:spcBef>
                <a:spcPct val="0"/>
              </a:spcBef>
            </a:pPr>
            <a:r>
              <a:rPr lang="en-US" b="true" sz="3049" spc="-106">
                <a:solidFill>
                  <a:srgbClr val="FFFFFF"/>
                </a:solidFill>
                <a:latin typeface="Agrandir Medium"/>
                <a:ea typeface="Agrandir Medium"/>
                <a:cs typeface="Agrandir Medium"/>
                <a:sym typeface="Agrandir Medium"/>
              </a:rPr>
              <a:t>Data cleaning and validation</a:t>
            </a:r>
          </a:p>
        </p:txBody>
      </p:sp>
      <p:sp>
        <p:nvSpPr>
          <p:cNvPr name="TextBox 15" id="15"/>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TextBox 2" id="2"/>
          <p:cNvSpPr txBox="true"/>
          <p:nvPr/>
        </p:nvSpPr>
        <p:spPr>
          <a:xfrm rot="0">
            <a:off x="5959714" y="-184404"/>
            <a:ext cx="11299586" cy="2273808"/>
          </a:xfrm>
          <a:prstGeom prst="rect">
            <a:avLst/>
          </a:prstGeom>
        </p:spPr>
        <p:txBody>
          <a:bodyPr anchor="t" rtlCol="false" tIns="0" lIns="0" bIns="0" rIns="0">
            <a:spAutoFit/>
          </a:bodyPr>
          <a:lstStyle/>
          <a:p>
            <a:pPr algn="l">
              <a:lnSpc>
                <a:spcPts val="8135"/>
              </a:lnSpc>
            </a:pPr>
            <a:r>
              <a:rPr lang="en-US" sz="7200" spc="-252" b="true">
                <a:solidFill>
                  <a:srgbClr val="FFFFFF"/>
                </a:solidFill>
                <a:latin typeface="Agrandir Medium"/>
                <a:ea typeface="Agrandir Medium"/>
                <a:cs typeface="Agrandir Medium"/>
                <a:sym typeface="Agrandir Medium"/>
              </a:rPr>
              <a:t>Methodology </a:t>
            </a:r>
          </a:p>
          <a:p>
            <a:pPr algn="l" marL="0" indent="0" lvl="0">
              <a:lnSpc>
                <a:spcPts val="8135"/>
              </a:lnSpc>
            </a:pPr>
          </a:p>
        </p:txBody>
      </p:sp>
      <p:sp>
        <p:nvSpPr>
          <p:cNvPr name="TextBox 3" id="3"/>
          <p:cNvSpPr txBox="true"/>
          <p:nvPr/>
        </p:nvSpPr>
        <p:spPr>
          <a:xfrm rot="0">
            <a:off x="0" y="1388532"/>
            <a:ext cx="16741123" cy="6772605"/>
          </a:xfrm>
          <a:prstGeom prst="rect">
            <a:avLst/>
          </a:prstGeom>
        </p:spPr>
        <p:txBody>
          <a:bodyPr anchor="t" rtlCol="false" tIns="0" lIns="0" bIns="0" rIns="0">
            <a:spAutoFit/>
          </a:bodyPr>
          <a:lstStyle/>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 Descriptive Statistics &amp; Visualization</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Calculated mean, median, and variance to summarize key trends in sales and workforce data.</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Used a single line graph to show sales trends over time, highlighting seasonal and policy impacts.</a:t>
            </a:r>
          </a:p>
          <a:p>
            <a:pPr algn="l">
              <a:lnSpc>
                <a:spcPts val="2463"/>
              </a:lnSpc>
            </a:pPr>
          </a:p>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 Time Series Forecasting</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Applied Holt-Winters Exponential Smoothing to model both trend and seasonality to validate and forecast in quarterly sales. </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Chosen over simpler models (like moving average) because it accurately captures regular fluctuations and long-term growth, which is essential for retail planning.</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Outperforms simple moving averages and basic exponential smoothing, which cannot handle seasonal effects.</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More interpretable and easier to implement for business users than complex models like ARIMA or neural networks, while still providing robust, actionable forecasts.</a:t>
            </a:r>
          </a:p>
          <a:p>
            <a:pPr algn="l">
              <a:lnSpc>
                <a:spcPts val="2463"/>
              </a:lnSpc>
            </a:pPr>
          </a:p>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 Model Evaluation</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Used RMSE (Root Mean Square Error) to measure forecast accuracy; penalizes large errors, making it more reliable for business decisions. </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Achieved a low average RMSE of 7.28 units, confirming high reliability and strong predictive performance.</a:t>
            </a:r>
          </a:p>
          <a:p>
            <a:pPr algn="l">
              <a:lnSpc>
                <a:spcPts val="2463"/>
              </a:lnSpc>
            </a:pPr>
          </a:p>
          <a:p>
            <a:pPr algn="l" marL="470663" indent="-235331" lvl="1">
              <a:lnSpc>
                <a:spcPts val="2463"/>
              </a:lnSpc>
              <a:buFont typeface="Arial"/>
              <a:buChar char="•"/>
            </a:pPr>
            <a:r>
              <a:rPr lang="en-US" b="true" sz="2180" spc="-76">
                <a:solidFill>
                  <a:srgbClr val="FFFFFF"/>
                </a:solidFill>
                <a:latin typeface="Agrandir Medium"/>
                <a:ea typeface="Agrandir Medium"/>
                <a:cs typeface="Agrandir Medium"/>
                <a:sym typeface="Agrandir Medium"/>
              </a:rPr>
              <a:t>🔹 Tools Used</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Python (Pandas, Statsmodels, Scikit-learn, Matplotlib, Seaborn): For advanced data cleaning, modeling, and visualization, time series modeling, especially Holt-Winters forecasting..</a:t>
            </a:r>
          </a:p>
          <a:p>
            <a:pPr algn="l" marL="941325" indent="-313775" lvl="2">
              <a:lnSpc>
                <a:spcPts val="2463"/>
              </a:lnSpc>
              <a:buFont typeface="Arial"/>
              <a:buChar char="⚬"/>
            </a:pPr>
            <a:r>
              <a:rPr lang="en-US" b="true" sz="2180" spc="-76">
                <a:solidFill>
                  <a:srgbClr val="FFFFFF"/>
                </a:solidFill>
                <a:latin typeface="Agrandir Medium"/>
                <a:ea typeface="Agrandir Medium"/>
                <a:cs typeface="Agrandir Medium"/>
                <a:sym typeface="Agrandir Medium"/>
              </a:rPr>
              <a:t>Excel &amp; Google Sheets: For initial data entry, quick checks, and sharing with stakeholders.</a:t>
            </a:r>
          </a:p>
          <a:p>
            <a:pPr algn="l">
              <a:lnSpc>
                <a:spcPts val="2463"/>
              </a:lnSpc>
              <a:spcBef>
                <a:spcPct val="0"/>
              </a:spcBef>
            </a:pPr>
          </a:p>
        </p:txBody>
      </p:sp>
      <p:sp>
        <p:nvSpPr>
          <p:cNvPr name="Freeform 4" id="4"/>
          <p:cNvSpPr/>
          <p:nvPr/>
        </p:nvSpPr>
        <p:spPr>
          <a:xfrm flipH="false" flipV="false" rot="0">
            <a:off x="10878389" y="8000404"/>
            <a:ext cx="2271514" cy="2515793"/>
          </a:xfrm>
          <a:custGeom>
            <a:avLst/>
            <a:gdLst/>
            <a:ahLst/>
            <a:cxnLst/>
            <a:rect r="r" b="b" t="t" l="l"/>
            <a:pathLst>
              <a:path h="2515793" w="2271514">
                <a:moveTo>
                  <a:pt x="0" y="0"/>
                </a:moveTo>
                <a:lnTo>
                  <a:pt x="2271514" y="0"/>
                </a:lnTo>
                <a:lnTo>
                  <a:pt x="2271514" y="2515792"/>
                </a:lnTo>
                <a:lnTo>
                  <a:pt x="0" y="2515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18747" y="8326069"/>
            <a:ext cx="1620694" cy="2190127"/>
          </a:xfrm>
          <a:custGeom>
            <a:avLst/>
            <a:gdLst/>
            <a:ahLst/>
            <a:cxnLst/>
            <a:rect r="r" b="b" t="t" l="l"/>
            <a:pathLst>
              <a:path h="2190127" w="1620694">
                <a:moveTo>
                  <a:pt x="0" y="0"/>
                </a:moveTo>
                <a:lnTo>
                  <a:pt x="1620694" y="0"/>
                </a:lnTo>
                <a:lnTo>
                  <a:pt x="1620694" y="2190127"/>
                </a:lnTo>
                <a:lnTo>
                  <a:pt x="0" y="2190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13388" y="340078"/>
            <a:ext cx="2192159" cy="2192159"/>
          </a:xfrm>
          <a:custGeom>
            <a:avLst/>
            <a:gdLst/>
            <a:ahLst/>
            <a:cxnLst/>
            <a:rect r="r" b="b" t="t" l="l"/>
            <a:pathLst>
              <a:path h="2192159" w="2192159">
                <a:moveTo>
                  <a:pt x="0" y="0"/>
                </a:moveTo>
                <a:lnTo>
                  <a:pt x="2192159" y="0"/>
                </a:lnTo>
                <a:lnTo>
                  <a:pt x="2192159" y="2192158"/>
                </a:lnTo>
                <a:lnTo>
                  <a:pt x="0" y="2192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063954" y="6147964"/>
            <a:ext cx="2691027" cy="2691027"/>
          </a:xfrm>
          <a:custGeom>
            <a:avLst/>
            <a:gdLst/>
            <a:ahLst/>
            <a:cxnLst/>
            <a:rect r="r" b="b" t="t" l="l"/>
            <a:pathLst>
              <a:path h="2691027" w="2691027">
                <a:moveTo>
                  <a:pt x="0" y="0"/>
                </a:moveTo>
                <a:lnTo>
                  <a:pt x="2691027" y="0"/>
                </a:lnTo>
                <a:lnTo>
                  <a:pt x="2691027" y="2691027"/>
                </a:lnTo>
                <a:lnTo>
                  <a:pt x="0" y="26910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251089" y="9421133"/>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Freeform 2" id="2"/>
          <p:cNvSpPr/>
          <p:nvPr/>
        </p:nvSpPr>
        <p:spPr>
          <a:xfrm flipH="false" flipV="false" rot="0">
            <a:off x="223594" y="1227028"/>
            <a:ext cx="9309157" cy="4168099"/>
          </a:xfrm>
          <a:custGeom>
            <a:avLst/>
            <a:gdLst/>
            <a:ahLst/>
            <a:cxnLst/>
            <a:rect r="r" b="b" t="t" l="l"/>
            <a:pathLst>
              <a:path h="4168099" w="9309157">
                <a:moveTo>
                  <a:pt x="0" y="0"/>
                </a:moveTo>
                <a:lnTo>
                  <a:pt x="9309157" y="0"/>
                </a:lnTo>
                <a:lnTo>
                  <a:pt x="9309157" y="4168099"/>
                </a:lnTo>
                <a:lnTo>
                  <a:pt x="0" y="4168099"/>
                </a:lnTo>
                <a:lnTo>
                  <a:pt x="0" y="0"/>
                </a:lnTo>
                <a:close/>
              </a:path>
            </a:pathLst>
          </a:custGeom>
          <a:blipFill>
            <a:blip r:embed="rId2"/>
            <a:stretch>
              <a:fillRect l="-246" t="0" r="-1212" b="0"/>
            </a:stretch>
          </a:blipFill>
        </p:spPr>
      </p:sp>
      <p:sp>
        <p:nvSpPr>
          <p:cNvPr name="Freeform 3" id="3"/>
          <p:cNvSpPr/>
          <p:nvPr/>
        </p:nvSpPr>
        <p:spPr>
          <a:xfrm flipH="false" flipV="false" rot="0">
            <a:off x="8426712" y="5789474"/>
            <a:ext cx="9639284" cy="4382524"/>
          </a:xfrm>
          <a:custGeom>
            <a:avLst/>
            <a:gdLst/>
            <a:ahLst/>
            <a:cxnLst/>
            <a:rect r="r" b="b" t="t" l="l"/>
            <a:pathLst>
              <a:path h="4382524" w="9639284">
                <a:moveTo>
                  <a:pt x="0" y="0"/>
                </a:moveTo>
                <a:lnTo>
                  <a:pt x="9639284" y="0"/>
                </a:lnTo>
                <a:lnTo>
                  <a:pt x="9639284" y="4382524"/>
                </a:lnTo>
                <a:lnTo>
                  <a:pt x="0" y="4382524"/>
                </a:lnTo>
                <a:lnTo>
                  <a:pt x="0" y="0"/>
                </a:lnTo>
                <a:close/>
              </a:path>
            </a:pathLst>
          </a:custGeom>
          <a:blipFill>
            <a:blip r:embed="rId3"/>
            <a:stretch>
              <a:fillRect l="0" t="-1377" r="0" b="-1420"/>
            </a:stretch>
          </a:blipFill>
        </p:spPr>
      </p:sp>
      <p:sp>
        <p:nvSpPr>
          <p:cNvPr name="TextBox 4" id="4"/>
          <p:cNvSpPr txBox="true"/>
          <p:nvPr/>
        </p:nvSpPr>
        <p:spPr>
          <a:xfrm rot="0">
            <a:off x="4846135" y="-216408"/>
            <a:ext cx="8219629" cy="1245108"/>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Agrandir Medium"/>
                <a:ea typeface="Agrandir Medium"/>
                <a:cs typeface="Agrandir Medium"/>
                <a:sym typeface="Agrandir Medium"/>
              </a:rPr>
              <a:t>Results and Findings</a:t>
            </a:r>
          </a:p>
        </p:txBody>
      </p:sp>
      <p:sp>
        <p:nvSpPr>
          <p:cNvPr name="TextBox 5" id="5"/>
          <p:cNvSpPr txBox="true"/>
          <p:nvPr/>
        </p:nvSpPr>
        <p:spPr>
          <a:xfrm rot="0">
            <a:off x="9713697" y="1179053"/>
            <a:ext cx="7065314" cy="4495419"/>
          </a:xfrm>
          <a:prstGeom prst="rect">
            <a:avLst/>
          </a:prstGeom>
        </p:spPr>
        <p:txBody>
          <a:bodyPr anchor="t" rtlCol="false" tIns="0" lIns="0" bIns="0" rIns="0">
            <a:spAutoFit/>
          </a:bodyPr>
          <a:lstStyle/>
          <a:p>
            <a:pPr algn="ctr" marL="453385" indent="-226693" lvl="1">
              <a:lnSpc>
                <a:spcPts val="2372"/>
              </a:lnSpc>
              <a:buFont typeface="Arial"/>
              <a:buChar char="•"/>
            </a:pPr>
            <a:r>
              <a:rPr lang="en-US" b="true" sz="2099" spc="-73">
                <a:solidFill>
                  <a:srgbClr val="FFFFFF"/>
                </a:solidFill>
                <a:latin typeface="Agrandir Medium"/>
                <a:ea typeface="Agrandir Medium"/>
                <a:cs typeface="Agrandir Medium"/>
                <a:sym typeface="Agrandir Medium"/>
              </a:rPr>
              <a:t>This fully stacked bar chartchart  best for comparing sales composition changing  over time displays how the sales mix between older and newer product models, and between B2B and B2C, has changed each quarter from 2021 to 2024</a:t>
            </a:r>
            <a:r>
              <a:rPr lang="en-US" b="true" sz="2099" spc="-73">
                <a:solidFill>
                  <a:srgbClr val="FFFFFF"/>
                </a:solidFill>
                <a:latin typeface="Agrandir Medium"/>
                <a:ea typeface="Agrandir Medium"/>
                <a:cs typeface="Agrandir Medium"/>
                <a:sym typeface="Agrandir Medium"/>
              </a:rPr>
              <a:t>.</a:t>
            </a:r>
          </a:p>
          <a:p>
            <a:pPr algn="ctr">
              <a:lnSpc>
                <a:spcPts val="2372"/>
              </a:lnSpc>
            </a:pPr>
          </a:p>
          <a:p>
            <a:pPr algn="ctr" marL="453385" indent="-226693" lvl="1">
              <a:lnSpc>
                <a:spcPts val="2372"/>
              </a:lnSpc>
              <a:buFont typeface="Arial"/>
              <a:buChar char="•"/>
            </a:pPr>
            <a:r>
              <a:rPr lang="en-US" b="true" sz="2099" spc="-73">
                <a:solidFill>
                  <a:srgbClr val="FFFFFF"/>
                </a:solidFill>
                <a:latin typeface="Agrandir Medium"/>
                <a:ea typeface="Agrandir Medium"/>
                <a:cs typeface="Agrandir Medium"/>
                <a:sym typeface="Agrandir Medium"/>
              </a:rPr>
              <a:t>The share of older models (both B2B and B2C) consistently shrinks, while new B2B and especially new B2C segments expand, quarter by quarter.</a:t>
            </a:r>
          </a:p>
          <a:p>
            <a:pPr algn="ctr">
              <a:lnSpc>
                <a:spcPts val="2372"/>
              </a:lnSpc>
            </a:pPr>
          </a:p>
          <a:p>
            <a:pPr algn="ctr" marL="453385" indent="-226693" lvl="1">
              <a:lnSpc>
                <a:spcPts val="2372"/>
              </a:lnSpc>
              <a:buFont typeface="Arial"/>
              <a:buChar char="•"/>
            </a:pPr>
            <a:r>
              <a:rPr lang="en-US" b="true" sz="2099" spc="-73">
                <a:solidFill>
                  <a:srgbClr val="FFFFFF"/>
                </a:solidFill>
                <a:latin typeface="Agrandir Medium"/>
                <a:ea typeface="Agrandir Medium"/>
                <a:cs typeface="Agrandir Medium"/>
                <a:sym typeface="Agrandir Medium"/>
              </a:rPr>
              <a:t>The growing dominance of new product sales, particularly in the B2C segment, signals a clear shift in market preference and highlights where future inventory and marketing efforts should be focused.</a:t>
            </a:r>
          </a:p>
          <a:p>
            <a:pPr algn="ctr">
              <a:lnSpc>
                <a:spcPts val="2372"/>
              </a:lnSpc>
              <a:spcBef>
                <a:spcPct val="0"/>
              </a:spcBef>
            </a:pPr>
          </a:p>
        </p:txBody>
      </p:sp>
      <p:sp>
        <p:nvSpPr>
          <p:cNvPr name="TextBox 6" id="6"/>
          <p:cNvSpPr txBox="true"/>
          <p:nvPr/>
        </p:nvSpPr>
        <p:spPr>
          <a:xfrm rot="0">
            <a:off x="0" y="5741849"/>
            <a:ext cx="7941707" cy="4200144"/>
          </a:xfrm>
          <a:prstGeom prst="rect">
            <a:avLst/>
          </a:prstGeom>
        </p:spPr>
        <p:txBody>
          <a:bodyPr anchor="t" rtlCol="false" tIns="0" lIns="0" bIns="0" rIns="0">
            <a:spAutoFit/>
          </a:bodyPr>
          <a:lstStyle/>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This line chart traces the sales counts for each business model across quarters, making it easy to spot rises, falls, and turning points over time</a:t>
            </a:r>
            <a:r>
              <a:rPr lang="en-US" b="true" sz="2100" spc="-73">
                <a:solidFill>
                  <a:srgbClr val="FFFFFF"/>
                </a:solidFill>
                <a:latin typeface="Agrandir Medium"/>
                <a:ea typeface="Agrandir Medium"/>
                <a:cs typeface="Agrandir Medium"/>
                <a:sym typeface="Agrandir Medium"/>
              </a:rPr>
              <a:t>.</a:t>
            </a:r>
          </a:p>
          <a:p>
            <a:pPr algn="ctr">
              <a:lnSpc>
                <a:spcPts val="2372"/>
              </a:lnSpc>
            </a:pP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A sharp dip is visible in early 2022, coinciding with the “Monday-off” policy, followed by a strong recovery as the policy was reversed, and a pronounced upward trend for new B2B and B2C models.</a:t>
            </a:r>
          </a:p>
          <a:p>
            <a:pPr algn="ctr">
              <a:lnSpc>
                <a:spcPts val="2372"/>
              </a:lnSpc>
            </a:pP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The pattern demonstrates that operational decisions and market adoption of modern products have a direct and measurable impact on overall business growth, with new models driving the recovery and expansion.</a:t>
            </a:r>
          </a:p>
          <a:p>
            <a:pPr algn="ctr">
              <a:lnSpc>
                <a:spcPts val="2372"/>
              </a:lnSpc>
              <a:spcBef>
                <a:spcPct val="0"/>
              </a:spcBef>
            </a:pPr>
          </a:p>
        </p:txBody>
      </p:sp>
      <p:sp>
        <p:nvSpPr>
          <p:cNvPr name="TextBox 7" id="7"/>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TextBox 2" id="2"/>
          <p:cNvSpPr txBox="true"/>
          <p:nvPr/>
        </p:nvSpPr>
        <p:spPr>
          <a:xfrm rot="0">
            <a:off x="4886789" y="-216408"/>
            <a:ext cx="8219629" cy="1245108"/>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Agrandir Medium"/>
                <a:ea typeface="Agrandir Medium"/>
                <a:cs typeface="Agrandir Medium"/>
                <a:sym typeface="Agrandir Medium"/>
              </a:rPr>
              <a:t>Results and Findings</a:t>
            </a:r>
          </a:p>
        </p:txBody>
      </p:sp>
      <p:sp>
        <p:nvSpPr>
          <p:cNvPr name="TextBox 3" id="3"/>
          <p:cNvSpPr txBox="true"/>
          <p:nvPr/>
        </p:nvSpPr>
        <p:spPr>
          <a:xfrm rot="0">
            <a:off x="823838" y="981075"/>
            <a:ext cx="16640324" cy="361569"/>
          </a:xfrm>
          <a:prstGeom prst="rect">
            <a:avLst/>
          </a:prstGeom>
        </p:spPr>
        <p:txBody>
          <a:bodyPr anchor="t" rtlCol="false" tIns="0" lIns="0" bIns="0" rIns="0">
            <a:spAutoFit/>
          </a:bodyPr>
          <a:lstStyle/>
          <a:p>
            <a:pPr algn="ctr">
              <a:lnSpc>
                <a:spcPts val="2372"/>
              </a:lnSpc>
              <a:spcBef>
                <a:spcPct val="0"/>
              </a:spcBef>
            </a:pPr>
            <a:r>
              <a:rPr lang="en-US" b="true" sz="2100" i="true" spc="-73">
                <a:solidFill>
                  <a:srgbClr val="FFFFFF"/>
                </a:solidFill>
                <a:latin typeface="Agrandir Medium Italics"/>
                <a:ea typeface="Agrandir Medium Italics"/>
                <a:cs typeface="Agrandir Medium Italics"/>
                <a:sym typeface="Agrandir Medium Italics"/>
              </a:rPr>
              <a:t>The forecasting model was first validated on actual 2024 sales data (RMSE = 7.28 units) and then used to generate reliable sales projections for 2025</a:t>
            </a:r>
          </a:p>
        </p:txBody>
      </p:sp>
      <p:sp>
        <p:nvSpPr>
          <p:cNvPr name="Freeform 4" id="4"/>
          <p:cNvSpPr/>
          <p:nvPr/>
        </p:nvSpPr>
        <p:spPr>
          <a:xfrm flipH="false" flipV="false" rot="0">
            <a:off x="317265" y="1476401"/>
            <a:ext cx="10257425" cy="5631258"/>
          </a:xfrm>
          <a:custGeom>
            <a:avLst/>
            <a:gdLst/>
            <a:ahLst/>
            <a:cxnLst/>
            <a:rect r="r" b="b" t="t" l="l"/>
            <a:pathLst>
              <a:path h="5631258" w="10257425">
                <a:moveTo>
                  <a:pt x="0" y="0"/>
                </a:moveTo>
                <a:lnTo>
                  <a:pt x="10257426" y="0"/>
                </a:lnTo>
                <a:lnTo>
                  <a:pt x="10257426" y="5631257"/>
                </a:lnTo>
                <a:lnTo>
                  <a:pt x="0" y="5631257"/>
                </a:lnTo>
                <a:lnTo>
                  <a:pt x="0" y="0"/>
                </a:lnTo>
                <a:close/>
              </a:path>
            </a:pathLst>
          </a:custGeom>
          <a:blipFill>
            <a:blip r:embed="rId2"/>
            <a:stretch>
              <a:fillRect l="0" t="0" r="0" b="0"/>
            </a:stretch>
          </a:blipFill>
        </p:spPr>
      </p:sp>
      <p:sp>
        <p:nvSpPr>
          <p:cNvPr name="TextBox 5" id="5"/>
          <p:cNvSpPr txBox="true"/>
          <p:nvPr/>
        </p:nvSpPr>
        <p:spPr>
          <a:xfrm rot="0">
            <a:off x="10844975" y="1428776"/>
            <a:ext cx="6931687" cy="3609594"/>
          </a:xfrm>
          <a:prstGeom prst="rect">
            <a:avLst/>
          </a:prstGeom>
        </p:spPr>
        <p:txBody>
          <a:bodyPr anchor="t" rtlCol="false" tIns="0" lIns="0" bIns="0" rIns="0">
            <a:spAutoFit/>
          </a:bodyPr>
          <a:lstStyle/>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A boxplot is selected to display the spread, variability, and outliers in sales for each product and segment, which cannot be seen in average-based charts.</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The plot shows that LEDs and remote fans have high, consistent demand (long boxes, higher medians), while older products exhibit greater variability and seasonal spikes, especially in B2C.</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This analysis helps the business optimize stock levels, focus on reliable revenue drivers, and prepare for unpredictable demand in legacy products, especially during festival seasons.</a:t>
            </a:r>
          </a:p>
          <a:p>
            <a:pPr algn="ctr">
              <a:lnSpc>
                <a:spcPts val="2372"/>
              </a:lnSpc>
              <a:spcBef>
                <a:spcPct val="0"/>
              </a:spcBef>
            </a:pPr>
          </a:p>
        </p:txBody>
      </p:sp>
      <p:sp>
        <p:nvSpPr>
          <p:cNvPr name="Freeform 6" id="6"/>
          <p:cNvSpPr/>
          <p:nvPr/>
        </p:nvSpPr>
        <p:spPr>
          <a:xfrm flipH="false" flipV="false" rot="0">
            <a:off x="11292649" y="5184477"/>
            <a:ext cx="5966651" cy="5102523"/>
          </a:xfrm>
          <a:custGeom>
            <a:avLst/>
            <a:gdLst/>
            <a:ahLst/>
            <a:cxnLst/>
            <a:rect r="r" b="b" t="t" l="l"/>
            <a:pathLst>
              <a:path h="5102523" w="5966651">
                <a:moveTo>
                  <a:pt x="0" y="0"/>
                </a:moveTo>
                <a:lnTo>
                  <a:pt x="5966651" y="0"/>
                </a:lnTo>
                <a:lnTo>
                  <a:pt x="5966651" y="5102523"/>
                </a:lnTo>
                <a:lnTo>
                  <a:pt x="0" y="5102523"/>
                </a:lnTo>
                <a:lnTo>
                  <a:pt x="0" y="0"/>
                </a:lnTo>
                <a:close/>
              </a:path>
            </a:pathLst>
          </a:custGeom>
          <a:blipFill>
            <a:blip r:embed="rId3"/>
            <a:stretch>
              <a:fillRect l="0" t="-2851" r="0" b="-859"/>
            </a:stretch>
          </a:blipFill>
        </p:spPr>
      </p:sp>
      <p:sp>
        <p:nvSpPr>
          <p:cNvPr name="TextBox 7" id="7"/>
          <p:cNvSpPr txBox="true"/>
          <p:nvPr/>
        </p:nvSpPr>
        <p:spPr>
          <a:xfrm rot="0">
            <a:off x="1038100" y="7193383"/>
            <a:ext cx="8815755" cy="2723769"/>
          </a:xfrm>
          <a:prstGeom prst="rect">
            <a:avLst/>
          </a:prstGeom>
        </p:spPr>
        <p:txBody>
          <a:bodyPr anchor="t" rtlCol="false" tIns="0" lIns="0" bIns="0" rIns="0">
            <a:spAutoFit/>
          </a:bodyPr>
          <a:lstStyle/>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A bar chart is chosen for its effectiveness in comparing sales volumes between B2B and B2C segments side-by-side across two years.</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The chart shows that B2B sales remain higher, but B2C sales are growing at a faster rate (13.6% vs 10.3%), narrowing the gap between the two segments.</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This reveals that while institutional buyers still dominate in volume, consumer adoption is accelerating, suggesting a strategic opportunity to expand B2C marketing and retail initiatives.</a:t>
            </a:r>
          </a:p>
          <a:p>
            <a:pPr algn="ctr">
              <a:lnSpc>
                <a:spcPts val="2372"/>
              </a:lnSpc>
              <a:spcBef>
                <a:spcPct val="0"/>
              </a:spcBef>
            </a:pPr>
          </a:p>
        </p:txBody>
      </p:sp>
      <p:sp>
        <p:nvSpPr>
          <p:cNvPr name="TextBox 8" id="8"/>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sp>
        <p:nvSpPr>
          <p:cNvPr name="TextBox 2" id="2"/>
          <p:cNvSpPr txBox="true"/>
          <p:nvPr/>
        </p:nvSpPr>
        <p:spPr>
          <a:xfrm rot="0">
            <a:off x="4866462" y="-152400"/>
            <a:ext cx="8219629" cy="1245108"/>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Agrandir Medium"/>
                <a:ea typeface="Agrandir Medium"/>
                <a:cs typeface="Agrandir Medium"/>
                <a:sym typeface="Agrandir Medium"/>
              </a:rPr>
              <a:t>Results and Findings</a:t>
            </a:r>
          </a:p>
        </p:txBody>
      </p:sp>
      <p:sp>
        <p:nvSpPr>
          <p:cNvPr name="Freeform 3" id="3"/>
          <p:cNvSpPr/>
          <p:nvPr/>
        </p:nvSpPr>
        <p:spPr>
          <a:xfrm flipH="false" flipV="false" rot="0">
            <a:off x="9350284" y="4437683"/>
            <a:ext cx="8532977" cy="5625724"/>
          </a:xfrm>
          <a:custGeom>
            <a:avLst/>
            <a:gdLst/>
            <a:ahLst/>
            <a:cxnLst/>
            <a:rect r="r" b="b" t="t" l="l"/>
            <a:pathLst>
              <a:path h="5625724" w="8532977">
                <a:moveTo>
                  <a:pt x="0" y="0"/>
                </a:moveTo>
                <a:lnTo>
                  <a:pt x="8532977" y="0"/>
                </a:lnTo>
                <a:lnTo>
                  <a:pt x="8532977" y="5625723"/>
                </a:lnTo>
                <a:lnTo>
                  <a:pt x="0" y="5625723"/>
                </a:lnTo>
                <a:lnTo>
                  <a:pt x="0" y="0"/>
                </a:lnTo>
                <a:close/>
              </a:path>
            </a:pathLst>
          </a:custGeom>
          <a:blipFill>
            <a:blip r:embed="rId2"/>
            <a:stretch>
              <a:fillRect l="0" t="0" r="0" b="0"/>
            </a:stretch>
          </a:blipFill>
        </p:spPr>
      </p:sp>
      <p:sp>
        <p:nvSpPr>
          <p:cNvPr name="TextBox 4" id="4"/>
          <p:cNvSpPr txBox="true"/>
          <p:nvPr/>
        </p:nvSpPr>
        <p:spPr>
          <a:xfrm rot="0">
            <a:off x="223594" y="6086856"/>
            <a:ext cx="8287261" cy="4200144"/>
          </a:xfrm>
          <a:prstGeom prst="rect">
            <a:avLst/>
          </a:prstGeom>
        </p:spPr>
        <p:txBody>
          <a:bodyPr anchor="t" rtlCol="false" tIns="0" lIns="0" bIns="0" rIns="0">
            <a:spAutoFit/>
          </a:bodyPr>
          <a:lstStyle/>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A boxplot is used here to compare the spread and consistency of sales for each product and channel, making it easy to see which items have steady demand and which show more irregular patterns.</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This distribution confirms that LEDs are the shop’s highest-volume and most consistently demanded product, requiring careful bulk inventory management, while products like doorbells and switches have lower, more variable sales, often spiking only during seasonal or promotional periods.T</a:t>
            </a:r>
          </a:p>
          <a:p>
            <a:pPr algn="ctr" marL="453390" indent="-226695" lvl="1">
              <a:lnSpc>
                <a:spcPts val="2372"/>
              </a:lnSpc>
              <a:buFont typeface="Arial"/>
              <a:buChar char="•"/>
            </a:pPr>
            <a:r>
              <a:rPr lang="en-US" sz="2100" spc="-73">
                <a:solidFill>
                  <a:srgbClr val="FFFFFF"/>
                </a:solidFill>
                <a:latin typeface="Agrandir"/>
                <a:ea typeface="Agrandir"/>
                <a:cs typeface="Agrandir"/>
                <a:sym typeface="Agrandir"/>
              </a:rPr>
              <a:t>T</a:t>
            </a:r>
            <a:r>
              <a:rPr lang="en-US" b="true" sz="2100" spc="-73">
                <a:solidFill>
                  <a:srgbClr val="FFFFFF"/>
                </a:solidFill>
                <a:latin typeface="Agrandir Medium"/>
                <a:ea typeface="Agrandir Medium"/>
                <a:cs typeface="Agrandir Medium"/>
                <a:sym typeface="Agrandir Medium"/>
              </a:rPr>
              <a:t>his analysis helps the business optimize stock levels, focus on reliable revenue drivers, and prepare for unpredictable demand in legacy products, especially during festival seasons.</a:t>
            </a:r>
          </a:p>
          <a:p>
            <a:pPr algn="ctr">
              <a:lnSpc>
                <a:spcPts val="2372"/>
              </a:lnSpc>
            </a:pPr>
          </a:p>
          <a:p>
            <a:pPr algn="ctr">
              <a:lnSpc>
                <a:spcPts val="2372"/>
              </a:lnSpc>
              <a:spcBef>
                <a:spcPct val="0"/>
              </a:spcBef>
            </a:pPr>
          </a:p>
        </p:txBody>
      </p:sp>
      <p:sp>
        <p:nvSpPr>
          <p:cNvPr name="Freeform 5" id="5"/>
          <p:cNvSpPr/>
          <p:nvPr/>
        </p:nvSpPr>
        <p:spPr>
          <a:xfrm flipH="false" flipV="false" rot="0">
            <a:off x="223594" y="1028700"/>
            <a:ext cx="8849882" cy="4597187"/>
          </a:xfrm>
          <a:custGeom>
            <a:avLst/>
            <a:gdLst/>
            <a:ahLst/>
            <a:cxnLst/>
            <a:rect r="r" b="b" t="t" l="l"/>
            <a:pathLst>
              <a:path h="4597187" w="8849882">
                <a:moveTo>
                  <a:pt x="0" y="0"/>
                </a:moveTo>
                <a:lnTo>
                  <a:pt x="8849882" y="0"/>
                </a:lnTo>
                <a:lnTo>
                  <a:pt x="8849882" y="4597187"/>
                </a:lnTo>
                <a:lnTo>
                  <a:pt x="0" y="4597187"/>
                </a:lnTo>
                <a:lnTo>
                  <a:pt x="0" y="0"/>
                </a:lnTo>
                <a:close/>
              </a:path>
            </a:pathLst>
          </a:custGeom>
          <a:blipFill>
            <a:blip r:embed="rId3"/>
            <a:stretch>
              <a:fillRect l="0" t="0" r="0" b="0"/>
            </a:stretch>
          </a:blipFill>
        </p:spPr>
      </p:sp>
      <p:sp>
        <p:nvSpPr>
          <p:cNvPr name="TextBox 6" id="6"/>
          <p:cNvSpPr txBox="true"/>
          <p:nvPr/>
        </p:nvSpPr>
        <p:spPr>
          <a:xfrm rot="0">
            <a:off x="9350284" y="981075"/>
            <a:ext cx="8470201" cy="3314319"/>
          </a:xfrm>
          <a:prstGeom prst="rect">
            <a:avLst/>
          </a:prstGeom>
        </p:spPr>
        <p:txBody>
          <a:bodyPr anchor="t" rtlCol="false" tIns="0" lIns="0" bIns="0" rIns="0">
            <a:spAutoFit/>
          </a:bodyPr>
          <a:lstStyle/>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A line chart is used to clearly visualize how sales of old-generation and modern products have changed over time, making trends and turning points easy to spot.</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The graph shows that sales for old products steadily decline while modern products display sustained growth, especially after 2022, with a widening gap projected through 2025.</a:t>
            </a:r>
          </a:p>
          <a:p>
            <a:pPr algn="ctr" marL="453390" indent="-226695" lvl="1">
              <a:lnSpc>
                <a:spcPts val="2372"/>
              </a:lnSpc>
              <a:buFont typeface="Arial"/>
              <a:buChar char="•"/>
            </a:pPr>
            <a:r>
              <a:rPr lang="en-US" b="true" sz="2100" spc="-73">
                <a:solidFill>
                  <a:srgbClr val="FFFFFF"/>
                </a:solidFill>
                <a:latin typeface="Agrandir Medium"/>
                <a:ea typeface="Agrandir Medium"/>
                <a:cs typeface="Agrandir Medium"/>
                <a:sym typeface="Agrandir Medium"/>
              </a:rPr>
              <a:t>This trend highlights a fundamental shift in customer demand toward smart, energy-efficient products, signaling that the business should prioritize modern inventory and phase out legacy stock.</a:t>
            </a:r>
          </a:p>
          <a:p>
            <a:pPr algn="ctr">
              <a:lnSpc>
                <a:spcPts val="2372"/>
              </a:lnSpc>
              <a:spcBef>
                <a:spcPct val="0"/>
              </a:spcBef>
            </a:pPr>
          </a:p>
        </p:txBody>
      </p:sp>
      <p:sp>
        <p:nvSpPr>
          <p:cNvPr name="TextBox 7" id="7"/>
          <p:cNvSpPr txBox="true"/>
          <p:nvPr/>
        </p:nvSpPr>
        <p:spPr>
          <a:xfrm rot="0">
            <a:off x="16556178" y="15137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8581"/>
        </a:solidFill>
      </p:bgPr>
    </p:bg>
    <p:spTree>
      <p:nvGrpSpPr>
        <p:cNvPr id="1" name=""/>
        <p:cNvGrpSpPr/>
        <p:nvPr/>
      </p:nvGrpSpPr>
      <p:grpSpPr>
        <a:xfrm>
          <a:off x="0" y="0"/>
          <a:ext cx="0" cy="0"/>
          <a:chOff x="0" y="0"/>
          <a:chExt cx="0" cy="0"/>
        </a:xfrm>
      </p:grpSpPr>
      <p:grpSp>
        <p:nvGrpSpPr>
          <p:cNvPr name="Group 2" id="2"/>
          <p:cNvGrpSpPr/>
          <p:nvPr/>
        </p:nvGrpSpPr>
        <p:grpSpPr>
          <a:xfrm rot="0">
            <a:off x="0" y="-998067"/>
            <a:ext cx="11605544" cy="11912803"/>
            <a:chOff x="0" y="0"/>
            <a:chExt cx="3056604" cy="3137528"/>
          </a:xfrm>
        </p:grpSpPr>
        <p:sp>
          <p:nvSpPr>
            <p:cNvPr name="Freeform 3" id="3"/>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E28581"/>
            </a:solidFill>
          </p:spPr>
        </p:sp>
        <p:sp>
          <p:nvSpPr>
            <p:cNvPr name="TextBox 4" id="4"/>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5997" y="-152400"/>
            <a:ext cx="15436007" cy="1245108"/>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Agrandir Medium"/>
                <a:ea typeface="Agrandir Medium"/>
                <a:cs typeface="Agrandir Medium"/>
                <a:sym typeface="Agrandir Medium"/>
              </a:rPr>
              <a:t>Interpretation and Recommendations</a:t>
            </a:r>
          </a:p>
        </p:txBody>
      </p:sp>
      <p:sp>
        <p:nvSpPr>
          <p:cNvPr name="TextBox 7" id="7"/>
          <p:cNvSpPr txBox="true"/>
          <p:nvPr/>
        </p:nvSpPr>
        <p:spPr>
          <a:xfrm rot="0">
            <a:off x="207712" y="1054608"/>
            <a:ext cx="17872577" cy="7769352"/>
          </a:xfrm>
          <a:prstGeom prst="rect">
            <a:avLst/>
          </a:prstGeom>
        </p:spPr>
        <p:txBody>
          <a:bodyPr anchor="t" rtlCol="false" tIns="0" lIns="0" bIns="0" rIns="0">
            <a:spAutoFit/>
          </a:bodyPr>
          <a:lstStyle/>
          <a:p>
            <a:pPr algn="just">
              <a:lnSpc>
                <a:spcPts val="2034"/>
              </a:lnSpc>
            </a:pPr>
            <a:r>
              <a:rPr lang="en-US" b="true" sz="1800" spc="-63">
                <a:solidFill>
                  <a:srgbClr val="FFFFFF"/>
                </a:solidFill>
                <a:latin typeface="Agrandir Medium"/>
                <a:ea typeface="Agrandir Medium"/>
                <a:cs typeface="Agrandir Medium"/>
                <a:sym typeface="Agrandir Medium"/>
              </a:rPr>
              <a:t>Interpretation of Findings</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Forecasts from 2024 to 2025 show old product sales (bulbs, manual switches, switch fans, doorbells) are projected to decline by ~35%, while modern products (LEDs, smart switches, remote fans, video doorbells) are expected to rise by ~27%.</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B2B sales remain higher in volume but are forecasted to grow by 10.3%, whereas B2C sales are set to grow faster at 13.6%, narrowing the gap and signaling rising consumer demand.</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LEDs are consistently the highest-volume product, with a much wider sales distribution than doorbells or switches, confirming the need for bulk inventory and robust stocking strategies.</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The 2022 "Monday Off" policy led to a quantifiable sales dip of over 20% in Q1 and Q2, with recovery and seasonal peaks in Q3/Q4, especially during major festivals.</a:t>
            </a:r>
          </a:p>
          <a:p>
            <a:pPr algn="just">
              <a:lnSpc>
                <a:spcPts val="2034"/>
              </a:lnSpc>
            </a:pPr>
          </a:p>
          <a:p>
            <a:pPr algn="just">
              <a:lnSpc>
                <a:spcPts val="2034"/>
              </a:lnSpc>
            </a:pPr>
            <a:r>
              <a:rPr lang="en-US" b="true" sz="1800" spc="-63">
                <a:solidFill>
                  <a:srgbClr val="FFFFFF"/>
                </a:solidFill>
                <a:latin typeface="Agrandir Medium"/>
                <a:ea typeface="Agrandir Medium"/>
                <a:cs typeface="Agrandir Medium"/>
                <a:sym typeface="Agrandir Medium"/>
              </a:rPr>
              <a:t>Actionable, Data-Driven Recommendations</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Inventory Optimization: Reduce traditional bulb and manual switch stock by at least 30% and increase LED and smart switch inventory by 25–30% to match forecasted demand.</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Phased-Out Products: Maintain only 5–10% of previous stock levels for legacy items to serve residual and replacement needs, minimizing deadstock.</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B2C Focus: Expand B2C marketing and online presence to capitalize on the faster growth rate; run targeted promotions for smart products.</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Festival-Driven Stocking: Analyze historical Q3/Q4 sales to set higher inventory thresholds for LEDs and remote fans during Diwali and Ganpati, ensuring no stockouts during peak demand.</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Workforce Planning: Implement predictive scheduling and consider hiring or training skilled staff for inventory and data management, reducing operational disruptions during holidays or peak seasons.</a:t>
            </a:r>
          </a:p>
          <a:p>
            <a:pPr algn="just">
              <a:lnSpc>
                <a:spcPts val="2034"/>
              </a:lnSpc>
            </a:pPr>
          </a:p>
          <a:p>
            <a:pPr algn="just" marL="388622" indent="-194311" lvl="1">
              <a:lnSpc>
                <a:spcPts val="2034"/>
              </a:lnSpc>
              <a:buFont typeface="Arial"/>
              <a:buChar char="•"/>
            </a:pPr>
            <a:r>
              <a:rPr lang="en-US" b="true" sz="1800" spc="-63">
                <a:solidFill>
                  <a:srgbClr val="FFFFFF"/>
                </a:solidFill>
                <a:latin typeface="Agrandir Medium"/>
                <a:ea typeface="Agrandir Medium"/>
                <a:cs typeface="Agrandir Medium"/>
                <a:sym typeface="Agrandir Medium"/>
              </a:rPr>
              <a:t>Model Monitoring: Regularly validate and update the forecasting model with new sales data each quarter to ensure continued accuracy and adapt to market shifts.</a:t>
            </a:r>
          </a:p>
          <a:p>
            <a:pPr algn="just">
              <a:lnSpc>
                <a:spcPts val="2034"/>
              </a:lnSpc>
              <a:spcBef>
                <a:spcPct val="0"/>
              </a:spcBef>
            </a:pPr>
          </a:p>
        </p:txBody>
      </p:sp>
      <p:sp>
        <p:nvSpPr>
          <p:cNvPr name="Freeform 8" id="8"/>
          <p:cNvSpPr/>
          <p:nvPr/>
        </p:nvSpPr>
        <p:spPr>
          <a:xfrm flipH="false" flipV="false" rot="0">
            <a:off x="1953596" y="8823960"/>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716976" y="8861556"/>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480356" y="8844699"/>
            <a:ext cx="3714744" cy="992850"/>
          </a:xfrm>
          <a:custGeom>
            <a:avLst/>
            <a:gdLst/>
            <a:ahLst/>
            <a:cxnLst/>
            <a:rect r="r" b="b" t="t" l="l"/>
            <a:pathLst>
              <a:path h="992850" w="3714744">
                <a:moveTo>
                  <a:pt x="0" y="0"/>
                </a:moveTo>
                <a:lnTo>
                  <a:pt x="3714744" y="0"/>
                </a:lnTo>
                <a:lnTo>
                  <a:pt x="3714744" y="992850"/>
                </a:lnTo>
                <a:lnTo>
                  <a:pt x="0" y="99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668340" y="9184782"/>
            <a:ext cx="1048636" cy="312684"/>
          </a:xfrm>
          <a:custGeom>
            <a:avLst/>
            <a:gdLst/>
            <a:ahLst/>
            <a:cxnLst/>
            <a:rect r="r" b="b" t="t" l="l"/>
            <a:pathLst>
              <a:path h="312684" w="1048636">
                <a:moveTo>
                  <a:pt x="0" y="0"/>
                </a:moveTo>
                <a:lnTo>
                  <a:pt x="1048636" y="0"/>
                </a:lnTo>
                <a:lnTo>
                  <a:pt x="1048636" y="312684"/>
                </a:lnTo>
                <a:lnTo>
                  <a:pt x="0" y="312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431720" y="9184782"/>
            <a:ext cx="1048636" cy="312684"/>
          </a:xfrm>
          <a:custGeom>
            <a:avLst/>
            <a:gdLst/>
            <a:ahLst/>
            <a:cxnLst/>
            <a:rect r="r" b="b" t="t" l="l"/>
            <a:pathLst>
              <a:path h="312684" w="1048636">
                <a:moveTo>
                  <a:pt x="0" y="0"/>
                </a:moveTo>
                <a:lnTo>
                  <a:pt x="1048636" y="0"/>
                </a:lnTo>
                <a:lnTo>
                  <a:pt x="1048636" y="312684"/>
                </a:lnTo>
                <a:lnTo>
                  <a:pt x="0" y="312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108371" y="8942344"/>
            <a:ext cx="3493294" cy="702310"/>
          </a:xfrm>
          <a:prstGeom prst="rect">
            <a:avLst/>
          </a:prstGeom>
        </p:spPr>
        <p:txBody>
          <a:bodyPr anchor="t" rtlCol="false" tIns="0" lIns="0" bIns="0" rIns="0">
            <a:spAutoFit/>
          </a:bodyPr>
          <a:lstStyle/>
          <a:p>
            <a:pPr algn="ctr">
              <a:lnSpc>
                <a:spcPts val="4519"/>
              </a:lnSpc>
              <a:spcBef>
                <a:spcPct val="0"/>
              </a:spcBef>
            </a:pPr>
            <a:r>
              <a:rPr lang="en-US" b="true" sz="3999" spc="-139">
                <a:solidFill>
                  <a:srgbClr val="FFFFFF"/>
                </a:solidFill>
                <a:latin typeface="Agrandir Medium"/>
                <a:ea typeface="Agrandir Medium"/>
                <a:cs typeface="Agrandir Medium"/>
                <a:sym typeface="Agrandir Medium"/>
              </a:rPr>
              <a:t>2024 Validation</a:t>
            </a:r>
          </a:p>
        </p:txBody>
      </p:sp>
      <p:sp>
        <p:nvSpPr>
          <p:cNvPr name="TextBox 14" id="14"/>
          <p:cNvSpPr txBox="true"/>
          <p:nvPr/>
        </p:nvSpPr>
        <p:spPr>
          <a:xfrm rot="0">
            <a:off x="6898767" y="8959201"/>
            <a:ext cx="3351163" cy="702310"/>
          </a:xfrm>
          <a:prstGeom prst="rect">
            <a:avLst/>
          </a:prstGeom>
        </p:spPr>
        <p:txBody>
          <a:bodyPr anchor="t" rtlCol="false" tIns="0" lIns="0" bIns="0" rIns="0">
            <a:spAutoFit/>
          </a:bodyPr>
          <a:lstStyle/>
          <a:p>
            <a:pPr algn="ctr">
              <a:lnSpc>
                <a:spcPts val="4519"/>
              </a:lnSpc>
              <a:spcBef>
                <a:spcPct val="0"/>
              </a:spcBef>
            </a:pPr>
            <a:r>
              <a:rPr lang="en-US" b="true" sz="3999" spc="-139">
                <a:solidFill>
                  <a:srgbClr val="FFFFFF"/>
                </a:solidFill>
                <a:latin typeface="Agrandir Medium"/>
                <a:ea typeface="Agrandir Medium"/>
                <a:cs typeface="Agrandir Medium"/>
                <a:sym typeface="Agrandir Medium"/>
              </a:rPr>
              <a:t>2025 Forecast</a:t>
            </a:r>
          </a:p>
        </p:txBody>
      </p:sp>
      <p:sp>
        <p:nvSpPr>
          <p:cNvPr name="TextBox 15" id="15"/>
          <p:cNvSpPr txBox="true"/>
          <p:nvPr/>
        </p:nvSpPr>
        <p:spPr>
          <a:xfrm rot="0">
            <a:off x="11460420" y="8836751"/>
            <a:ext cx="3830778" cy="980059"/>
          </a:xfrm>
          <a:prstGeom prst="rect">
            <a:avLst/>
          </a:prstGeom>
        </p:spPr>
        <p:txBody>
          <a:bodyPr anchor="t" rtlCol="false" tIns="0" lIns="0" bIns="0" rIns="0">
            <a:spAutoFit/>
          </a:bodyPr>
          <a:lstStyle/>
          <a:p>
            <a:pPr algn="ctr">
              <a:lnSpc>
                <a:spcPts val="3503"/>
              </a:lnSpc>
              <a:spcBef>
                <a:spcPct val="0"/>
              </a:spcBef>
            </a:pPr>
            <a:r>
              <a:rPr lang="en-US" b="true" sz="3100" spc="-108">
                <a:solidFill>
                  <a:srgbClr val="FFFFFF"/>
                </a:solidFill>
                <a:latin typeface="Agrandir Medium"/>
                <a:ea typeface="Agrandir Medium"/>
                <a:cs typeface="Agrandir Medium"/>
                <a:sym typeface="Agrandir Medium"/>
              </a:rPr>
              <a:t>Data-Driven Actions/Expansion</a:t>
            </a:r>
          </a:p>
        </p:txBody>
      </p:sp>
      <p:sp>
        <p:nvSpPr>
          <p:cNvPr name="Freeform 16" id="16"/>
          <p:cNvSpPr/>
          <p:nvPr/>
        </p:nvSpPr>
        <p:spPr>
          <a:xfrm flipH="false" flipV="false" rot="0">
            <a:off x="17359089" y="8321225"/>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13487" y="8823960"/>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7195825" y="197104"/>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6F6"/>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DAGlkQR-8Kk</dc:identifier>
  <dcterms:modified xsi:type="dcterms:W3CDTF">2011-08-01T06:04:30Z</dcterms:modified>
  <cp:revision>1</cp:revision>
  <dc:title>Green Modern Financial Management Presentation</dc:title>
</cp:coreProperties>
</file>